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36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81" r:id="rId23"/>
    <p:sldId id="282" r:id="rId24"/>
    <p:sldId id="285" r:id="rId25"/>
    <p:sldId id="286" r:id="rId26"/>
    <p:sldId id="287" r:id="rId27"/>
    <p:sldId id="288" r:id="rId28"/>
    <p:sldId id="289" r:id="rId29"/>
    <p:sldId id="290" r:id="rId30"/>
    <p:sldId id="293" r:id="rId31"/>
    <p:sldId id="299" r:id="rId32"/>
    <p:sldId id="300" r:id="rId33"/>
    <p:sldId id="302" r:id="rId34"/>
    <p:sldId id="303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207E26-F853-4F72-A305-DCAD4F53787E}" type="datetimeFigureOut">
              <a:rPr lang="ru-RU" smtClean="0"/>
              <a:pPr/>
              <a:t>10.12.2021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BBC11C-9EBC-4B9C-9A39-DCE0BE22AFD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BBC11C-9EBC-4B9C-9A39-DCE0BE22AFD0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FD6C-6497-4CD9-A77C-ECF47B7B3694}" type="datetimeFigureOut">
              <a:rPr lang="ru-RU" smtClean="0"/>
              <a:pPr/>
              <a:t>10.12.2021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5BA7-9F8D-405C-B20D-1E63395F93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FD6C-6497-4CD9-A77C-ECF47B7B3694}" type="datetimeFigureOut">
              <a:rPr lang="ru-RU" smtClean="0"/>
              <a:pPr/>
              <a:t>10.12.2021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5BA7-9F8D-405C-B20D-1E63395F93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FD6C-6497-4CD9-A77C-ECF47B7B3694}" type="datetimeFigureOut">
              <a:rPr lang="ru-RU" smtClean="0"/>
              <a:pPr/>
              <a:t>10.12.2021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5BA7-9F8D-405C-B20D-1E63395F93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FD6C-6497-4CD9-A77C-ECF47B7B3694}" type="datetimeFigureOut">
              <a:rPr lang="ru-RU" smtClean="0"/>
              <a:pPr/>
              <a:t>10.12.2021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5BA7-9F8D-405C-B20D-1E63395F93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FD6C-6497-4CD9-A77C-ECF47B7B3694}" type="datetimeFigureOut">
              <a:rPr lang="ru-RU" smtClean="0"/>
              <a:pPr/>
              <a:t>10.12.2021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5BA7-9F8D-405C-B20D-1E63395F93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FD6C-6497-4CD9-A77C-ECF47B7B3694}" type="datetimeFigureOut">
              <a:rPr lang="ru-RU" smtClean="0"/>
              <a:pPr/>
              <a:t>10.12.2021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5BA7-9F8D-405C-B20D-1E63395F93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FD6C-6497-4CD9-A77C-ECF47B7B3694}" type="datetimeFigureOut">
              <a:rPr lang="ru-RU" smtClean="0"/>
              <a:pPr/>
              <a:t>10.12.2021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5BA7-9F8D-405C-B20D-1E63395F93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FD6C-6497-4CD9-A77C-ECF47B7B3694}" type="datetimeFigureOut">
              <a:rPr lang="ru-RU" smtClean="0"/>
              <a:pPr/>
              <a:t>10.12.2021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5BA7-9F8D-405C-B20D-1E63395F93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FD6C-6497-4CD9-A77C-ECF47B7B3694}" type="datetimeFigureOut">
              <a:rPr lang="ru-RU" smtClean="0"/>
              <a:pPr/>
              <a:t>10.12.2021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9A15BA7-9F8D-405C-B20D-1E63395F93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FD6C-6497-4CD9-A77C-ECF47B7B3694}" type="datetimeFigureOut">
              <a:rPr lang="ru-RU" smtClean="0"/>
              <a:pPr/>
              <a:t>10.12.2021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5BA7-9F8D-405C-B20D-1E63395F93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FD6C-6497-4CD9-A77C-ECF47B7B3694}" type="datetimeFigureOut">
              <a:rPr lang="ru-RU" smtClean="0"/>
              <a:pPr/>
              <a:t>10.12.2021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15BA7-9F8D-405C-B20D-1E63395F93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462FD6C-6497-4CD9-A77C-ECF47B7B3694}" type="datetimeFigureOut">
              <a:rPr lang="ru-RU" smtClean="0"/>
              <a:pPr/>
              <a:t>10.12.2021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9A15BA7-9F8D-405C-B20D-1E63395F9313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Office_PowerPoint1.sld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071810"/>
            <a:ext cx="9144000" cy="1883073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6000" dirty="0" smtClean="0">
                <a:latin typeface="Arial" pitchFamily="34" charset="0"/>
                <a:cs typeface="Arial" pitchFamily="34" charset="0"/>
              </a:rPr>
            </a:br>
            <a:r>
              <a:rPr lang="ru-RU" sz="6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6000" dirty="0" smtClean="0">
                <a:latin typeface="Arial" pitchFamily="34" charset="0"/>
                <a:cs typeface="Arial" pitchFamily="34" charset="0"/>
              </a:rPr>
            </a:br>
            <a:r>
              <a:rPr lang="ru-RU" sz="6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6000" dirty="0" smtClean="0">
                <a:latin typeface="Arial" pitchFamily="34" charset="0"/>
                <a:cs typeface="Arial" pitchFamily="34" charset="0"/>
              </a:rPr>
            </a:br>
            <a:r>
              <a:rPr lang="ru-RU" sz="6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6000" dirty="0" smtClean="0">
                <a:latin typeface="Arial" pitchFamily="34" charset="0"/>
                <a:cs typeface="Arial" pitchFamily="34" charset="0"/>
              </a:rPr>
            </a:br>
            <a:r>
              <a:rPr lang="ru-RU" sz="6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6000" dirty="0" smtClean="0">
                <a:latin typeface="Arial" pitchFamily="34" charset="0"/>
                <a:cs typeface="Arial" pitchFamily="34" charset="0"/>
              </a:rPr>
            </a:br>
            <a:r>
              <a:rPr lang="ru-RU" sz="6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Противодействие</a:t>
            </a:r>
            <a:br>
              <a:rPr lang="ru-RU" sz="6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6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идеологии терроризма</a:t>
            </a:r>
            <a:br>
              <a:rPr lang="ru-RU" sz="6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6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Российской Федерации</a:t>
            </a:r>
            <a:endParaRPr lang="ru-RU" sz="6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51520" y="6093296"/>
            <a:ext cx="4860032" cy="514921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50" i="1" noProof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Использованы изображения из открытых источников сети </a:t>
            </a:r>
            <a:r>
              <a:rPr lang="ru-RU" sz="105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Интернет</a:t>
            </a:r>
            <a:endParaRPr kumimoji="0" lang="ru-RU" sz="1050" b="0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500166" y="1052736"/>
            <a:ext cx="6572296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 w="6350">
                  <a:solidFill>
                    <a:schemeClr val="tx1"/>
                  </a:solidFill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Основные понятия: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dirty="0" smtClean="0">
              <a:solidFill>
                <a:srgbClr val="333333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идеология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терроризм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идеология терроризма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радикализм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экстремизм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>
            <a:spLocks noChangeArrowheads="1"/>
          </p:cNvSpPr>
          <p:nvPr/>
        </p:nvSpPr>
        <p:spPr bwMode="auto">
          <a:xfrm>
            <a:off x="571472" y="692696"/>
            <a:ext cx="8104984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Идеология</a:t>
            </a:r>
            <a:r>
              <a:rPr kumimoji="0" lang="ru-RU" sz="2600" b="1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2600" b="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 греч. прообраз, идея + слово, разум, учение) -</a:t>
            </a:r>
            <a:r>
              <a:rPr kumimoji="0" lang="ru-RU" sz="2600" b="0" i="1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600" b="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600" b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учение об идеях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Система взглядов и идей, политических программ </a:t>
            </a:r>
            <a:b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лозунгов,</a:t>
            </a:r>
            <a:r>
              <a:rPr kumimoji="0" lang="ru-RU" sz="26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концепций, выражающие интересы различных социальных групп, классов, обществ, в которых осознаются и оцениваются отношения людей к действительности и к друг другу </a:t>
            </a:r>
            <a:b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либо признаются установленные формы господства</a:t>
            </a:r>
            <a:r>
              <a:rPr kumimoji="0" lang="ru-RU" sz="26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власти (консервативные идеологии), либо обосновывается необходимость их</a:t>
            </a:r>
            <a:r>
              <a:rPr kumimoji="0" lang="ru-RU" sz="26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преобразования и преодоления (радикальные и революционные идеологии).</a:t>
            </a:r>
            <a:endParaRPr kumimoji="0" lang="ru-RU" sz="2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>
            <a:spLocks noChangeArrowheads="1"/>
          </p:cNvSpPr>
          <p:nvPr/>
        </p:nvSpPr>
        <p:spPr bwMode="auto">
          <a:xfrm>
            <a:off x="683568" y="764704"/>
            <a:ext cx="7920880" cy="526297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Терроризм </a:t>
            </a:r>
          </a:p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28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от лат. </a:t>
            </a:r>
            <a:r>
              <a:rPr lang="ru-RU" sz="2800" i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terror</a:t>
            </a:r>
            <a:r>
              <a:rPr lang="ru-RU" sz="28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 – страх, ужас</a:t>
            </a:r>
          </a:p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sz="28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насильственные действия (преследования, убийства, захват заложников, разрушения), направленные не только против военных, </a:t>
            </a:r>
            <a:br>
              <a:rPr lang="ru-RU" sz="28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но и гражданского населения, с целью устрашения, подавления воли противника, навязывания определенной линии поведения</a:t>
            </a: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политика, основанная на систематическом применении террора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611560" y="714356"/>
            <a:ext cx="8246720" cy="597040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6023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0" algn="l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Классификация терроризма</a:t>
            </a:r>
          </a:p>
          <a:p>
            <a:pPr marR="0" lvl="0" indent="0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R="0" lvl="0" indent="0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по характеру субъекта террористической деятельности:</a:t>
            </a:r>
          </a:p>
          <a:p>
            <a:pPr marL="989013" marR="0" lvl="0" indent="-363538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неорганизованный или индивидуальный</a:t>
            </a:r>
          </a:p>
          <a:p>
            <a:pPr marL="989013" marR="0" lvl="0" indent="-363538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организованный, коллективный </a:t>
            </a:r>
          </a:p>
          <a:p>
            <a:pPr marL="625475" marR="0" lvl="0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R="0" lvl="0" indent="0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п</a:t>
            </a:r>
            <a:r>
              <a:rPr lang="ru-RU" sz="2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о целенаправленности:</a:t>
            </a:r>
          </a:p>
          <a:p>
            <a:pPr marL="895350" marR="0" lvl="0" indent="-269875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националистический</a:t>
            </a:r>
          </a:p>
          <a:p>
            <a:pPr marL="895350" marR="0" lvl="0" indent="-269875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религиозный </a:t>
            </a:r>
          </a:p>
          <a:p>
            <a:pPr marL="895350" marR="0" lvl="0" indent="-269875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идеологический, социальный </a:t>
            </a:r>
          </a:p>
          <a:p>
            <a:pPr marR="0" lvl="0" indent="0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</a:p>
          <a:p>
            <a:pPr marR="0" lvl="0" indent="0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Особые формы терроризма:</a:t>
            </a:r>
          </a:p>
          <a:p>
            <a:pPr marL="625475" marR="0" lvl="0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1. левый </a:t>
            </a:r>
          </a:p>
          <a:p>
            <a:pPr marL="625475" marR="0" lvl="0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2. правый </a:t>
            </a:r>
          </a:p>
          <a:p>
            <a:pPr marL="625475" marR="0" lvl="0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3. государственный  </a:t>
            </a:r>
          </a:p>
          <a:p>
            <a:pPr marL="625475" marR="0" lvl="0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R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Отличают также </a:t>
            </a:r>
            <a:r>
              <a:rPr lang="ru-RU" sz="2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терроризм, поддерживаемый государством</a:t>
            </a: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 ̶̶ когда государство финансирует и поддерживает террористические группировки.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980728"/>
            <a:ext cx="7848872" cy="4976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В праве России </a:t>
            </a: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терроризм</a:t>
            </a: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– </a:t>
            </a: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«идеология насилия</a:t>
            </a:r>
            <a:b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и практика воздействия на общественное сознание, на принятие решений органами государственной власти, органами местного самоуправления </a:t>
            </a:r>
            <a:b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или международными организациями, связанная </a:t>
            </a:r>
            <a:b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с силовым воздействием, устрашением населения и/или иными формами противоправных насильственных действий.</a:t>
            </a:r>
          </a:p>
          <a:p>
            <a:pPr algn="just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endParaRPr lang="ru-RU" sz="2400" i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r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Федеральный закон № 35-ФЗ </a:t>
            </a:r>
          </a:p>
          <a:p>
            <a:pPr algn="r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«О противодействии терроризму»</a:t>
            </a:r>
          </a:p>
          <a:p>
            <a:pPr algn="r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6 марта 2006 г.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980728"/>
            <a:ext cx="7200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Включение в состав понятия «терроризм» термина «идеология насилия» стало законодательным обоснованием необходимости не только борьбы, но и профилактики.</a:t>
            </a:r>
            <a:endParaRPr lang="ru-RU" sz="28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74753" name="Picture 1" descr="C:\Users\Марина Ардашкина\Desktop\слайды террор\22884143_original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628455"/>
            <a:ext cx="4474539" cy="2608857"/>
          </a:xfrm>
          <a:prstGeom prst="rect">
            <a:avLst/>
          </a:prstGeom>
          <a:noFill/>
        </p:spPr>
      </p:pic>
      <p:pic>
        <p:nvPicPr>
          <p:cNvPr id="74754" name="Picture 2" descr="C:\Users\Марина Ардашкина\Desktop\слайды террор\rian-00752246-lr-ru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573016"/>
            <a:ext cx="3965650" cy="26437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196752"/>
            <a:ext cx="7920880" cy="499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В праве США </a:t>
            </a:r>
            <a:r>
              <a:rPr lang="ru-RU" sz="2800" b="1" dirty="0" smtClean="0">
                <a:latin typeface="Arial" pitchFamily="34" charset="0"/>
                <a:ea typeface="Times New Roman"/>
                <a:cs typeface="Arial" pitchFamily="34" charset="0"/>
              </a:rPr>
              <a:t>терроризм</a:t>
            </a: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 – предумышленное, политически мотивированное насилие, совершаемое против мирного населения </a:t>
            </a:r>
            <a:b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или объектов </a:t>
            </a:r>
            <a:r>
              <a:rPr lang="ru-RU" sz="2800" dirty="0" err="1" smtClean="0">
                <a:latin typeface="Arial" pitchFamily="34" charset="0"/>
                <a:ea typeface="Times New Roman"/>
                <a:cs typeface="Arial" pitchFamily="34" charset="0"/>
              </a:rPr>
              <a:t>субнациональными</a:t>
            </a: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 группами  или подпольно действующими агентами,  организациями, обычно с целью повлиять на настроение общества </a:t>
            </a:r>
          </a:p>
          <a:p>
            <a:pPr algn="r">
              <a:lnSpc>
                <a:spcPct val="115000"/>
              </a:lnSpc>
              <a:spcAft>
                <a:spcPts val="600"/>
              </a:spcAft>
            </a:pPr>
            <a:r>
              <a:rPr lang="ru-RU" sz="2000" i="1" dirty="0" smtClean="0">
                <a:latin typeface="Arial" pitchFamily="34" charset="0"/>
                <a:ea typeface="Times New Roman"/>
                <a:cs typeface="Arial" pitchFamily="34" charset="0"/>
              </a:rPr>
              <a:t>Кодекс законов США, </a:t>
            </a:r>
          </a:p>
          <a:p>
            <a:pPr algn="r">
              <a:lnSpc>
                <a:spcPct val="115000"/>
              </a:lnSpc>
              <a:spcAft>
                <a:spcPts val="600"/>
              </a:spcAft>
            </a:pPr>
            <a:r>
              <a:rPr lang="ru-RU" sz="2000" i="1" dirty="0" smtClean="0">
                <a:latin typeface="Arial" pitchFamily="34" charset="0"/>
                <a:ea typeface="Times New Roman"/>
                <a:cs typeface="Arial" pitchFamily="34" charset="0"/>
              </a:rPr>
              <a:t>титул 22 раздел 2656 </a:t>
            </a:r>
            <a:r>
              <a:rPr lang="ru-RU" sz="2000" i="1" dirty="0" err="1" smtClean="0">
                <a:latin typeface="Arial" pitchFamily="34" charset="0"/>
                <a:ea typeface="Times New Roman"/>
                <a:cs typeface="Arial" pitchFamily="34" charset="0"/>
              </a:rPr>
              <a:t>ф</a:t>
            </a:r>
            <a:r>
              <a:rPr lang="ru-RU" sz="2000" i="1" dirty="0" smtClean="0">
                <a:latin typeface="Arial" pitchFamily="34" charset="0"/>
                <a:ea typeface="Times New Roman"/>
                <a:cs typeface="Arial" pitchFamily="34" charset="0"/>
              </a:rPr>
              <a:t>(</a:t>
            </a:r>
            <a:r>
              <a:rPr lang="ru-RU" sz="2000" i="1" dirty="0" err="1" smtClean="0">
                <a:latin typeface="Arial" pitchFamily="34" charset="0"/>
                <a:ea typeface="Times New Roman"/>
                <a:cs typeface="Arial" pitchFamily="34" charset="0"/>
              </a:rPr>
              <a:t>д</a:t>
            </a:r>
            <a:r>
              <a:rPr lang="ru-RU" sz="2000" i="1" dirty="0" smtClean="0">
                <a:latin typeface="Arial" pitchFamily="34" charset="0"/>
                <a:ea typeface="Times New Roman"/>
                <a:cs typeface="Arial" pitchFamily="34" charset="0"/>
              </a:rPr>
              <a:t>)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 </a:t>
            </a:r>
            <a:endParaRPr lang="ru-RU" sz="28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764704"/>
            <a:ext cx="806489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Идеология терроризма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 – совокупность идей, концепций, верований, догматов, целевых установок, лозунгов, обосновывающих необходимость террористической деятельности и направленная на мобилизацию людей для участия в ней.</a:t>
            </a:r>
            <a:endParaRPr lang="ru-RU" sz="24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3" name="Picture 1" descr="C:\Users\Марина Ардашкина\Desktop\слайды террор\144.jpg"/>
          <p:cNvPicPr>
            <a:picLocks noChangeAspect="1" noChangeArrowheads="1"/>
          </p:cNvPicPr>
          <p:nvPr/>
        </p:nvPicPr>
        <p:blipFill>
          <a:blip r:embed="rId2" cstate="print"/>
          <a:srcRect t="23387" b="2688"/>
          <a:stretch>
            <a:fillRect/>
          </a:stretch>
        </p:blipFill>
        <p:spPr bwMode="auto">
          <a:xfrm>
            <a:off x="467544" y="3143248"/>
            <a:ext cx="8290979" cy="344698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908720"/>
            <a:ext cx="8104414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800" b="1" dirty="0" smtClean="0">
                <a:latin typeface="Arial" pitchFamily="34" charset="0"/>
                <a:ea typeface="Times New Roman"/>
                <a:cs typeface="Arial" pitchFamily="34" charset="0"/>
              </a:rPr>
              <a:t>Радикализм </a:t>
            </a: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– крайняя, бескомпромиссная приверженность каким-либо взглядам, концепциям. </a:t>
            </a:r>
          </a:p>
          <a:p>
            <a:pPr algn="just">
              <a:spcAft>
                <a:spcPts val="60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Существует политический, религиозный, церковный, философский.</a:t>
            </a:r>
            <a:endParaRPr lang="ru-RU" sz="28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71681" name="Picture 1" descr="C:\Users\Марина Ардашкина\Desktop\слайды террор\islam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996952"/>
            <a:ext cx="5791574" cy="386104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908720"/>
            <a:ext cx="7816952" cy="484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200" b="1" dirty="0" smtClean="0">
                <a:latin typeface="Arial" pitchFamily="34" charset="0"/>
                <a:cs typeface="Arial" pitchFamily="34" charset="0"/>
              </a:rPr>
              <a:t>Экстремизм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i="1" dirty="0" smtClean="0">
                <a:latin typeface="Arial" pitchFamily="34" charset="0"/>
                <a:cs typeface="Arial" pitchFamily="34" charset="0"/>
              </a:rPr>
              <a:t>(от лат. </a:t>
            </a:r>
            <a:r>
              <a:rPr lang="la-Latn" sz="2200" i="1" dirty="0" smtClean="0">
                <a:latin typeface="Arial" pitchFamily="34" charset="0"/>
                <a:cs typeface="Arial" pitchFamily="34" charset="0"/>
              </a:rPr>
              <a:t>Extremus</a:t>
            </a:r>
            <a:r>
              <a:rPr lang="ru-RU" sz="2200" i="1" dirty="0" smtClean="0">
                <a:latin typeface="Arial" pitchFamily="34" charset="0"/>
                <a:cs typeface="Arial" pitchFamily="34" charset="0"/>
              </a:rPr>
              <a:t> – крайний, чрезмерный) –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приверженность крайним взглядам, методам действий (обычно в политике).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200" dirty="0" smtClean="0">
                <a:latin typeface="Arial" pitchFamily="34" charset="0"/>
                <a:cs typeface="Arial" pitchFamily="34" charset="0"/>
              </a:rPr>
              <a:t>Среди политических экстремистских действий можно отметить провокацию беспорядков, террористические акции, ведение партизанской войны. Радикально настроенные экстремисты часто отрицают в принципе какие-либо компромиссы, переговоры. Росту экстремизма обычно способствуют социально-экономические кризисы, резкое падение жизненного уровня населения, тоталитарные политические режимы с подавлением властями оппозиции, внешняя интервенция.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836712"/>
            <a:ext cx="7560840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В конце 1960-х годов появилась специфическая форма терроризма —</a:t>
            </a: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 международный терроризм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 (убийства и похищения глав государств и правительств, дипломатов, взрывы посольств, миссий, международных организаций, аэропортов, угон самолетов). </a:t>
            </a:r>
            <a:endParaRPr lang="ru-RU" sz="24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69635" name="Picture 3" descr="C:\Users\Марина Ардашкина\Desktop\слайды террор\Just-before-the-second-airplane-crashes-to-the-World-Trade-Center-New-York-11-Sept-2001-2.jpg"/>
          <p:cNvPicPr>
            <a:picLocks noChangeAspect="1" noChangeArrowheads="1"/>
          </p:cNvPicPr>
          <p:nvPr/>
        </p:nvPicPr>
        <p:blipFill>
          <a:blip r:embed="rId2" cstate="print"/>
          <a:srcRect t="19744" b="23269"/>
          <a:stretch>
            <a:fillRect/>
          </a:stretch>
        </p:blipFill>
        <p:spPr bwMode="auto">
          <a:xfrm>
            <a:off x="0" y="3366652"/>
            <a:ext cx="9144001" cy="349134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92696"/>
            <a:ext cx="8352928" cy="6028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000" b="1" dirty="0" smtClean="0">
                <a:latin typeface="Arial" pitchFamily="34" charset="0"/>
                <a:ea typeface="Times New Roman"/>
                <a:cs typeface="Arial" pitchFamily="34" charset="0"/>
              </a:rPr>
              <a:t>Наиболее масштабные теракты</a:t>
            </a:r>
            <a:r>
              <a:rPr lang="ru-RU" sz="2000" dirty="0" smtClean="0">
                <a:latin typeface="Arial" pitchFamily="34" charset="0"/>
                <a:ea typeface="Times New Roman"/>
                <a:cs typeface="Arial" pitchFamily="34" charset="0"/>
              </a:rPr>
              <a:t>: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1900" b="1" dirty="0" smtClean="0">
                <a:latin typeface="Arial" pitchFamily="34" charset="0"/>
                <a:ea typeface="Times New Roman"/>
                <a:cs typeface="Arial" pitchFamily="34" charset="0"/>
              </a:rPr>
              <a:t>1972 г.</a:t>
            </a: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 – побоище в аэропорту </a:t>
            </a:r>
            <a:r>
              <a:rPr lang="ru-RU" sz="1900" dirty="0" err="1" smtClean="0">
                <a:latin typeface="Arial" pitchFamily="34" charset="0"/>
                <a:ea typeface="Times New Roman"/>
                <a:cs typeface="Arial" pitchFamily="34" charset="0"/>
              </a:rPr>
              <a:t>Лод</a:t>
            </a: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 (Израиль), устроенное «Объединенной Красной Армией»;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1900" b="1" dirty="0" smtClean="0">
                <a:latin typeface="Arial" pitchFamily="34" charset="0"/>
                <a:ea typeface="Times New Roman"/>
                <a:cs typeface="Arial" pitchFamily="34" charset="0"/>
              </a:rPr>
              <a:t>1972 г. </a:t>
            </a: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– захват в заложники команды Израиля на олимпийских играх</a:t>
            </a:r>
            <a:b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в Мюнхене (палестинская организация «Черный сентябрь»);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1900" b="1" dirty="0" smtClean="0">
                <a:latin typeface="Arial" pitchFamily="34" charset="0"/>
                <a:ea typeface="Times New Roman"/>
                <a:cs typeface="Arial" pitchFamily="34" charset="0"/>
              </a:rPr>
              <a:t>1975 г. </a:t>
            </a: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–  захват в заложники 11 министров стран ОПЕК в Вене (палестинские и западногерманские боевики во главе с Карлосом Шакалом);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1900" b="1" dirty="0" smtClean="0">
                <a:latin typeface="Arial" pitchFamily="34" charset="0"/>
                <a:ea typeface="Times New Roman"/>
                <a:cs typeface="Arial" pitchFamily="34" charset="0"/>
              </a:rPr>
              <a:t>1977 г. </a:t>
            </a: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– взрыв в московском метро (армянская националистическая партия, «группа С. </a:t>
            </a:r>
            <a:r>
              <a:rPr lang="ru-RU" sz="1900" dirty="0" err="1" smtClean="0">
                <a:latin typeface="Arial" pitchFamily="34" charset="0"/>
                <a:ea typeface="Times New Roman"/>
                <a:cs typeface="Arial" pitchFamily="34" charset="0"/>
              </a:rPr>
              <a:t>Затикяна</a:t>
            </a: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»);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1900" b="1" dirty="0" smtClean="0">
                <a:latin typeface="Arial" pitchFamily="34" charset="0"/>
                <a:ea typeface="Times New Roman"/>
                <a:cs typeface="Arial" pitchFamily="34" charset="0"/>
              </a:rPr>
              <a:t>1982 г. </a:t>
            </a: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– серия терактов во Франции.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1900" b="1" dirty="0" smtClean="0">
                <a:latin typeface="Arial" pitchFamily="34" charset="0"/>
                <a:ea typeface="Times New Roman"/>
                <a:cs typeface="Arial" pitchFamily="34" charset="0"/>
              </a:rPr>
              <a:t>1990-е </a:t>
            </a: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– усиление террористической угрозы. Активизация Ирландской республиканской армии, секты </a:t>
            </a:r>
            <a:r>
              <a:rPr lang="ru-RU" sz="1900" dirty="0" err="1" smtClean="0">
                <a:latin typeface="Arial" pitchFamily="34" charset="0"/>
                <a:ea typeface="Times New Roman"/>
                <a:cs typeface="Arial" pitchFamily="34" charset="0"/>
              </a:rPr>
              <a:t>Аум</a:t>
            </a: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ru-RU" sz="1900" dirty="0" err="1" smtClean="0">
                <a:latin typeface="Arial" pitchFamily="34" charset="0"/>
                <a:ea typeface="Times New Roman"/>
                <a:cs typeface="Arial" pitchFamily="34" charset="0"/>
              </a:rPr>
              <a:t>Синрике</a:t>
            </a: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, </a:t>
            </a:r>
            <a:r>
              <a:rPr lang="ru-RU" sz="1900" dirty="0" err="1" smtClean="0">
                <a:latin typeface="Arial" pitchFamily="34" charset="0"/>
                <a:ea typeface="Times New Roman"/>
                <a:cs typeface="Arial" pitchFamily="34" charset="0"/>
              </a:rPr>
              <a:t>Алькаиды</a:t>
            </a: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. Взрывы </a:t>
            </a:r>
            <a:b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в Мадриде, Лондоне. 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1900" b="1" dirty="0" smtClean="0">
                <a:latin typeface="Arial" pitchFamily="34" charset="0"/>
                <a:ea typeface="Times New Roman"/>
                <a:cs typeface="Arial" pitchFamily="34" charset="0"/>
              </a:rPr>
              <a:t>11 сентября 2001 г. </a:t>
            </a: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– террористическая атака на США (погибло более </a:t>
            </a:r>
            <a:b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1900" dirty="0" smtClean="0">
                <a:latin typeface="Arial" pitchFamily="34" charset="0"/>
                <a:ea typeface="Times New Roman"/>
                <a:cs typeface="Arial" pitchFamily="34" charset="0"/>
              </a:rPr>
              <a:t>3 тыс. чел.).</a:t>
            </a:r>
            <a:endParaRPr lang="ru-RU" sz="19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764704"/>
            <a:ext cx="8640960" cy="5775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200" b="1" dirty="0" smtClean="0">
                <a:latin typeface="Arial" pitchFamily="34" charset="0"/>
                <a:ea typeface="Times New Roman"/>
                <a:cs typeface="Arial" pitchFamily="34" charset="0"/>
              </a:rPr>
              <a:t>Масштабные теракты в России</a:t>
            </a: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 связаны </a:t>
            </a:r>
            <a:b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с </a:t>
            </a:r>
            <a:r>
              <a:rPr lang="ru-RU" sz="2200" dirty="0" err="1" smtClean="0">
                <a:latin typeface="Arial" pitchFamily="34" charset="0"/>
                <a:ea typeface="Times New Roman"/>
                <a:cs typeface="Arial" pitchFamily="34" charset="0"/>
              </a:rPr>
              <a:t>контртеррористическими</a:t>
            </a: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 операциями на Северном Кавказе:</a:t>
            </a:r>
            <a:b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endParaRPr lang="ru-RU" sz="22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200" b="1" dirty="0" smtClean="0">
                <a:latin typeface="Arial" pitchFamily="34" charset="0"/>
                <a:ea typeface="Times New Roman"/>
                <a:cs typeface="Arial" pitchFamily="34" charset="0"/>
              </a:rPr>
              <a:t>1995 г.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–</a:t>
            </a: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 рейд Ш. Басаева на </a:t>
            </a:r>
            <a:r>
              <a:rPr lang="ru-RU" sz="2200" dirty="0" err="1" smtClean="0">
                <a:latin typeface="Arial" pitchFamily="34" charset="0"/>
                <a:ea typeface="Times New Roman"/>
                <a:cs typeface="Arial" pitchFamily="34" charset="0"/>
              </a:rPr>
              <a:t>Буденовск</a:t>
            </a: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;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200" b="1" dirty="0" smtClean="0">
                <a:latin typeface="Arial" pitchFamily="34" charset="0"/>
                <a:ea typeface="Times New Roman"/>
                <a:cs typeface="Arial" pitchFamily="34" charset="0"/>
              </a:rPr>
              <a:t>1996 г.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–</a:t>
            </a: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 захват больницы в Кизляре;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200" b="1" dirty="0" smtClean="0">
                <a:latin typeface="Arial" pitchFamily="34" charset="0"/>
                <a:ea typeface="Times New Roman"/>
                <a:cs typeface="Arial" pitchFamily="34" charset="0"/>
              </a:rPr>
              <a:t>1999 г.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–</a:t>
            </a: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 взрывы жилых домов в Волгодонске и Москве;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200" b="1" dirty="0" smtClean="0">
                <a:latin typeface="Arial" pitchFamily="34" charset="0"/>
                <a:ea typeface="Times New Roman"/>
                <a:cs typeface="Arial" pitchFamily="34" charset="0"/>
              </a:rPr>
              <a:t>2002 г.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–</a:t>
            </a: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 захват 800 заложников на Дубровке (погибло 130 чел.);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200" b="1" dirty="0" smtClean="0">
                <a:latin typeface="Arial" pitchFamily="34" charset="0"/>
                <a:ea typeface="Times New Roman"/>
                <a:cs typeface="Arial" pitchFamily="34" charset="0"/>
              </a:rPr>
              <a:t>1 сентября 2004 г.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–</a:t>
            </a: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 захват школы в Беслане;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200" b="1" dirty="0" smtClean="0">
                <a:latin typeface="Arial" pitchFamily="34" charset="0"/>
                <a:ea typeface="Times New Roman"/>
                <a:cs typeface="Arial" pitchFamily="34" charset="0"/>
              </a:rPr>
              <a:t>2010 г.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–</a:t>
            </a: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 взрывы в московском метро;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200" b="1" dirty="0" smtClean="0">
                <a:latin typeface="Arial" pitchFamily="34" charset="0"/>
                <a:ea typeface="Times New Roman"/>
                <a:cs typeface="Arial" pitchFamily="34" charset="0"/>
              </a:rPr>
              <a:t>2011 г.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–</a:t>
            </a: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 теракт в аэропорту Домодедово;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200" b="1" dirty="0" smtClean="0">
                <a:latin typeface="Arial" pitchFamily="34" charset="0"/>
                <a:ea typeface="Times New Roman"/>
                <a:cs typeface="Arial" pitchFamily="34" charset="0"/>
              </a:rPr>
              <a:t>2013 г.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–</a:t>
            </a: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 теракт в Волгограде;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200" b="1" dirty="0" smtClean="0">
                <a:latin typeface="Arial" pitchFamily="34" charset="0"/>
                <a:ea typeface="Times New Roman"/>
                <a:cs typeface="Arial" pitchFamily="34" charset="0"/>
              </a:rPr>
              <a:t>2016 г.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–</a:t>
            </a: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 крушение самолета над </a:t>
            </a:r>
            <a:r>
              <a:rPr lang="ru-RU" sz="2200" dirty="0" err="1" smtClean="0">
                <a:latin typeface="Arial" pitchFamily="34" charset="0"/>
                <a:ea typeface="Times New Roman"/>
                <a:cs typeface="Arial" pitchFamily="34" charset="0"/>
              </a:rPr>
              <a:t>Синайским</a:t>
            </a: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 полуостровом.</a:t>
            </a:r>
            <a:endParaRPr lang="ru-RU" sz="22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836712"/>
            <a:ext cx="7848872" cy="545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Основные тенденции: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endParaRPr lang="ru-RU" sz="24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1778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 расширение географии</a:t>
            </a:r>
          </a:p>
          <a:p>
            <a:pPr marL="177800">
              <a:lnSpc>
                <a:spcPct val="115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 применение новых технологий </a:t>
            </a:r>
          </a:p>
          <a:p>
            <a:pPr marL="177800">
              <a:lnSpc>
                <a:spcPct val="115000"/>
              </a:lnSpc>
              <a:spcAft>
                <a:spcPts val="600"/>
              </a:spcAft>
            </a:pPr>
            <a:r>
              <a:rPr lang="ru-RU" sz="2800" i="1" dirty="0" smtClean="0">
                <a:latin typeface="Arial" pitchFamily="34" charset="0"/>
                <a:ea typeface="Times New Roman"/>
                <a:cs typeface="Arial" pitchFamily="34" charset="0"/>
              </a:rPr>
              <a:t>(пример: «Большая игра</a:t>
            </a:r>
            <a:br>
              <a:rPr lang="ru-RU" sz="2800" i="1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800" i="1" dirty="0" smtClean="0">
                <a:latin typeface="Arial" pitchFamily="34" charset="0"/>
                <a:ea typeface="Times New Roman"/>
                <a:cs typeface="Arial" pitchFamily="34" charset="0"/>
              </a:rPr>
              <a:t>«Сломай систему»)</a:t>
            </a:r>
          </a:p>
          <a:p>
            <a:pPr marL="177800">
              <a:lnSpc>
                <a:spcPct val="115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 выход на новый </a:t>
            </a:r>
            <a:b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организационный уровень </a:t>
            </a:r>
          </a:p>
          <a:p>
            <a:pPr marL="177800">
              <a:lnSpc>
                <a:spcPct val="115000"/>
              </a:lnSpc>
              <a:spcAft>
                <a:spcPts val="600"/>
              </a:spcAft>
            </a:pPr>
            <a:r>
              <a:rPr lang="ru-RU" sz="2800" i="1" dirty="0" smtClean="0">
                <a:latin typeface="Arial" pitchFamily="34" charset="0"/>
                <a:ea typeface="Times New Roman"/>
                <a:cs typeface="Arial" pitchFamily="34" charset="0"/>
              </a:rPr>
              <a:t>(пример: ИГИЛ)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 </a:t>
            </a:r>
            <a:endParaRPr lang="ru-RU" sz="24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66561" name="Picture 1" descr="C:\Users\Марина Ардашкина\Desktop\слайды террор\статья profilaktika-rasprostraneniya-ideologii-terrorizma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1799" y="928670"/>
            <a:ext cx="3092201" cy="51508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052736"/>
            <a:ext cx="7704856" cy="448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800" b="1" dirty="0" smtClean="0">
                <a:latin typeface="Arial" pitchFamily="34" charset="0"/>
                <a:ea typeface="Times New Roman"/>
                <a:cs typeface="Arial" pitchFamily="34" charset="0"/>
              </a:rPr>
              <a:t>Одна из самых опасных угроз </a:t>
            </a: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–</a:t>
            </a:r>
            <a:r>
              <a:rPr lang="ru-RU" sz="2800" b="1" dirty="0" smtClean="0">
                <a:latin typeface="Arial" pitchFamily="34" charset="0"/>
                <a:ea typeface="Times New Roman"/>
                <a:cs typeface="Arial" pitchFamily="34" charset="0"/>
              </a:rPr>
              <a:t> ИГИЛ.</a:t>
            </a:r>
            <a:endParaRPr lang="ru-RU" sz="28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Объединяет представителей более 80 стран. </a:t>
            </a: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Пропаганда на 25 языках. </a:t>
            </a: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Русский язык на третьем </a:t>
            </a: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месте по используемости</a:t>
            </a: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 после арабского и </a:t>
            </a: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английского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65537" name="Picture 1" descr="C:\Users\Марина Ардашкина\Desktop\слайды террор\статья profilaktika-rasprostraneniya-ideologii-terrorizma-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2394085"/>
            <a:ext cx="4286248" cy="4463916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764704"/>
            <a:ext cx="7992888" cy="186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Устремление идеологов терроризма направлено</a:t>
            </a:r>
            <a:b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в первую очередь на </a:t>
            </a: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молодежь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В рядах террористов ( в т.ч. на Северном Кавказе) </a:t>
            </a:r>
            <a:b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в основном молодежь до 25 - 30 лет.</a:t>
            </a:r>
            <a:endParaRPr lang="ru-RU" sz="24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64514" name="Picture 2" descr="http://media.viva.co.id/images/2013/10/03/224456_pejuang-wanita-suriah.JPG"/>
          <p:cNvPicPr>
            <a:picLocks noChangeAspect="1" noChangeArrowheads="1"/>
          </p:cNvPicPr>
          <p:nvPr/>
        </p:nvPicPr>
        <p:blipFill>
          <a:blip r:embed="rId2" cstate="print"/>
          <a:srcRect t="19370" b="10394"/>
          <a:stretch>
            <a:fillRect/>
          </a:stretch>
        </p:blipFill>
        <p:spPr bwMode="auto">
          <a:xfrm>
            <a:off x="714348" y="2564904"/>
            <a:ext cx="8150146" cy="4293096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836712"/>
            <a:ext cx="7848872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Ответ на новые угрозы терроризма</a:t>
            </a:r>
            <a:b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в Российской Федерации – создание </a:t>
            </a: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общегосударственной  системы противодействия терроризму (ОГСПТ)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, в соответствии с Концепцией противодействия терроризму в РФ 2009 г.</a:t>
            </a:r>
          </a:p>
        </p:txBody>
      </p:sp>
      <p:pic>
        <p:nvPicPr>
          <p:cNvPr id="63490" name="Picture 2" descr="C:\Users\Марина Ардашкина\Desktop\слайды террор\181-1024x768.jpg"/>
          <p:cNvPicPr>
            <a:picLocks noChangeAspect="1" noChangeArrowheads="1"/>
          </p:cNvPicPr>
          <p:nvPr/>
        </p:nvPicPr>
        <p:blipFill>
          <a:blip r:embed="rId2" cstate="print"/>
          <a:srcRect t="13287" b="4921"/>
          <a:stretch>
            <a:fillRect/>
          </a:stretch>
        </p:blipFill>
        <p:spPr bwMode="auto">
          <a:xfrm>
            <a:off x="1571604" y="3068959"/>
            <a:ext cx="5985244" cy="36714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92696"/>
            <a:ext cx="7272808" cy="2948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Направления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: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Профилактика терроризма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Борьба с терроризмом</a:t>
            </a:r>
          </a:p>
          <a:p>
            <a:pPr marL="457200" indent="-457200" algn="just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Минимизация и ликвидация последних проявлений терроризма</a:t>
            </a:r>
          </a:p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 </a:t>
            </a:r>
            <a:endParaRPr lang="ru-RU" sz="24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62465" name="Picture 1" descr="C:\Users\Марина Ардашкина\Desktop\слайды террор\img_2448.jpg"/>
          <p:cNvPicPr>
            <a:picLocks noChangeAspect="1" noChangeArrowheads="1"/>
          </p:cNvPicPr>
          <p:nvPr/>
        </p:nvPicPr>
        <p:blipFill>
          <a:blip r:embed="rId2" cstate="print"/>
          <a:srcRect t="20505" b="8202"/>
          <a:stretch>
            <a:fillRect/>
          </a:stretch>
        </p:blipFill>
        <p:spPr bwMode="auto">
          <a:xfrm>
            <a:off x="357158" y="2786058"/>
            <a:ext cx="8567430" cy="4071942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980728"/>
            <a:ext cx="5392050" cy="507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Координатор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–</a:t>
            </a: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 Национальный антитеррористический комитет (НАК)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–</a:t>
            </a: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представители 20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государственных структур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, министерств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и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ведомств.</a:t>
            </a:r>
          </a:p>
          <a:p>
            <a:pPr>
              <a:lnSpc>
                <a:spcPct val="115000"/>
              </a:lnSpc>
              <a:spcAft>
                <a:spcPts val="600"/>
              </a:spcAft>
            </a:pPr>
            <a:endParaRPr lang="ru-RU" sz="24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Регионы – антитеррористические комиссии</a:t>
            </a:r>
          </a:p>
          <a:p>
            <a:pPr>
              <a:lnSpc>
                <a:spcPct val="115000"/>
              </a:lnSpc>
              <a:spcAft>
                <a:spcPts val="600"/>
              </a:spcAft>
            </a:pPr>
            <a:endParaRPr lang="ru-RU" sz="24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Муниципалитеты – антитеррористические комиссии</a:t>
            </a:r>
            <a:endParaRPr lang="ru-RU" sz="24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61441" name="Picture 1" descr="C:\Users\Марина Ардашкина\Desktop\слайды террор\Общегосударственная система противодействия терроризму.jpg"/>
          <p:cNvPicPr>
            <a:picLocks noChangeAspect="1" noChangeArrowheads="1"/>
          </p:cNvPicPr>
          <p:nvPr/>
        </p:nvPicPr>
        <p:blipFill>
          <a:blip r:embed="rId2" cstate="print"/>
          <a:srcRect b="18914"/>
          <a:stretch>
            <a:fillRect/>
          </a:stretch>
        </p:blipFill>
        <p:spPr bwMode="auto">
          <a:xfrm>
            <a:off x="5436096" y="612548"/>
            <a:ext cx="3604362" cy="62454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836712"/>
            <a:ext cx="8136904" cy="3019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Уголовный кодекс РФ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 содержит 4 специальные нормы о терроризме: </a:t>
            </a:r>
          </a:p>
          <a:p>
            <a:pPr marL="541338" indent="-187325"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террористический акт</a:t>
            </a:r>
          </a:p>
          <a:p>
            <a:pPr marL="541338" indent="-187325"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террористический акт против представителя иностранного государства</a:t>
            </a:r>
          </a:p>
          <a:p>
            <a:pPr marL="541338" indent="-187325"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терроризм</a:t>
            </a:r>
          </a:p>
          <a:p>
            <a:pPr marL="541338" indent="-187325"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заведомо ложное сообщение о терроризме </a:t>
            </a:r>
            <a:endParaRPr lang="ru-RU" sz="24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57346" name="Picture 2" descr="C:\Users\Марина Ардашкина\Desktop\слайды террор\1447774713487849.jpg"/>
          <p:cNvPicPr>
            <a:picLocks noChangeAspect="1" noChangeArrowheads="1"/>
          </p:cNvPicPr>
          <p:nvPr/>
        </p:nvPicPr>
        <p:blipFill>
          <a:blip r:embed="rId2" cstate="print"/>
          <a:srcRect t="13640" b="5456"/>
          <a:stretch>
            <a:fillRect/>
          </a:stretch>
        </p:blipFill>
        <p:spPr bwMode="auto">
          <a:xfrm>
            <a:off x="1331640" y="3829630"/>
            <a:ext cx="6264696" cy="30283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764704"/>
            <a:ext cx="8352928" cy="615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200" b="1" dirty="0" smtClean="0">
                <a:solidFill>
                  <a:srgbClr val="000000"/>
                </a:solidFill>
                <a:latin typeface="Arial" pitchFamily="34" charset="0"/>
                <a:ea typeface="Times New Roman"/>
                <a:cs typeface="Arial" pitchFamily="34" charset="0"/>
              </a:rPr>
              <a:t>Главные задачи по противодействию идеологии терроризма:</a:t>
            </a:r>
            <a:endParaRPr lang="ru-RU" sz="22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200" dirty="0" smtClean="0">
                <a:solidFill>
                  <a:srgbClr val="221E1F"/>
                </a:solidFill>
                <a:latin typeface="Arial" pitchFamily="34" charset="0"/>
                <a:ea typeface="Calibri"/>
                <a:cs typeface="Arial" pitchFamily="34" charset="0"/>
              </a:rPr>
              <a:t> 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 smtClean="0">
                <a:latin typeface="Arial" pitchFamily="34" charset="0"/>
                <a:ea typeface="Calibri"/>
                <a:cs typeface="Arial" pitchFamily="34" charset="0"/>
              </a:rPr>
              <a:t>разъяснение сущности терроризма и его крайней общественной опасности, а также проведение активных мероприятий по формированию стойкого неприятия обществом идеологии терроризма в различных ее проявлениях, в том числе религиозно-политического экстремизма;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 smtClean="0">
                <a:latin typeface="Arial" pitchFamily="34" charset="0"/>
                <a:ea typeface="Calibri"/>
                <a:cs typeface="Arial" pitchFamily="34" charset="0"/>
              </a:rPr>
              <a:t>создание и реализация механизмов защиты информационного пространства РФ от проникновения в него любых идей, оправдывающих террористическую деятельность; </a:t>
            </a:r>
          </a:p>
          <a:p>
            <a:pPr marL="457200" indent="-457200" algn="just">
              <a:lnSpc>
                <a:spcPct val="115000"/>
              </a:lnSpc>
              <a:buFont typeface="+mj-lt"/>
              <a:buAutoNum type="arabicPeriod"/>
            </a:pPr>
            <a:r>
              <a:rPr lang="ru-RU" sz="2200" dirty="0" smtClean="0">
                <a:latin typeface="Arial" pitchFamily="34" charset="0"/>
                <a:ea typeface="Times New Roman"/>
                <a:cs typeface="Arial" pitchFamily="34" charset="0"/>
              </a:rPr>
              <a:t>формирование и совершенствование законодательных, нормативных, организационных и иных механизмов, способствующих эффективной реализации мероприятий по противодействию идеологии терроризма.</a:t>
            </a:r>
            <a:endParaRPr lang="ru-RU" sz="22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642918"/>
            <a:ext cx="7696401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Мероприятия </a:t>
            </a: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по разъяснению сущности терроризма и его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общественной опасности, формированию стойкого неприятия обществом,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прежде всего молодежью, идеологии терроризма в различных ее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проявлениях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 направлены</a:t>
            </a: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на пропаганду социально значимых ценностей и создание условий для мирных межнациональных и межрелигиозных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отношений и индивидуальное профилактическое воздействия на лиц, наиболее подверженных влиянию идеологии терроризма. .</a:t>
            </a:r>
            <a:endParaRPr lang="ru-RU" sz="24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3" name="Picture 1" descr="C:\Users\Марина Ардашкина\Desktop\слайды террор\статья profilaktika-rasprostraneniya-ideologii-terrorizma-1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69" y="4786323"/>
            <a:ext cx="2588749" cy="1927792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92696"/>
            <a:ext cx="77048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Создание 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и </a:t>
            </a:r>
            <a:r>
              <a:rPr lang="ru-RU" sz="2400" dirty="0" err="1" smtClean="0">
                <a:latin typeface="Arial" pitchFamily="34" charset="0"/>
                <a:ea typeface="Times New Roman"/>
                <a:cs typeface="Arial" pitchFamily="34" charset="0"/>
              </a:rPr>
              <a:t>задействование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 механизмов защиты информационного пространства от проникновения идей, оправдывающих террористическую деятельность.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0179" name="Picture 3" descr="C:\Users\Марина Ардашкина\Desktop\слайды террор\56497e894a253.jpg"/>
          <p:cNvPicPr>
            <a:picLocks noChangeAspect="1" noChangeArrowheads="1"/>
          </p:cNvPicPr>
          <p:nvPr/>
        </p:nvPicPr>
        <p:blipFill>
          <a:blip r:embed="rId2" cstate="print"/>
          <a:srcRect t="9677" b="1708"/>
          <a:stretch>
            <a:fillRect/>
          </a:stretch>
        </p:blipFill>
        <p:spPr bwMode="auto">
          <a:xfrm>
            <a:off x="1619646" y="2430735"/>
            <a:ext cx="7524354" cy="442726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20688"/>
            <a:ext cx="8424936" cy="6003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400" dirty="0" smtClean="0">
                <a:latin typeface="Times New Roman"/>
                <a:ea typeface="Times New Roman"/>
                <a:cs typeface="Times New Roman"/>
              </a:rPr>
              <a:t> </a:t>
            </a:r>
            <a:endParaRPr lang="ru-RU" sz="1100" dirty="0" smtClean="0">
              <a:latin typeface="Calibri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 smtClean="0">
                <a:latin typeface="Arial" pitchFamily="34" charset="0"/>
                <a:ea typeface="Times New Roman"/>
                <a:cs typeface="Arial" pitchFamily="34" charset="0"/>
              </a:rPr>
              <a:t>Формирование </a:t>
            </a:r>
            <a:r>
              <a:rPr lang="ru-RU" sz="1600" b="1" dirty="0" smtClean="0">
                <a:latin typeface="Arial" pitchFamily="34" charset="0"/>
                <a:ea typeface="Times New Roman"/>
                <a:cs typeface="Arial" pitchFamily="34" charset="0"/>
              </a:rPr>
              <a:t>и совершенствование законодательных,</a:t>
            </a:r>
            <a: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ru-RU" sz="1600" b="1" dirty="0" smtClean="0">
                <a:latin typeface="Arial" pitchFamily="34" charset="0"/>
                <a:ea typeface="Times New Roman"/>
                <a:cs typeface="Arial" pitchFamily="34" charset="0"/>
              </a:rPr>
              <a:t>нормативных, организационных и иных механизмов, способствующих</a:t>
            </a:r>
            <a: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ru-RU" sz="1600" b="1" dirty="0" smtClean="0">
                <a:latin typeface="Arial" pitchFamily="34" charset="0"/>
                <a:ea typeface="Times New Roman"/>
                <a:cs typeface="Arial" pitchFamily="34" charset="0"/>
              </a:rPr>
              <a:t>проведению мероприятий по противодействию распространению</a:t>
            </a:r>
            <a: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ru-RU" sz="1600" b="1" dirty="0" smtClean="0">
                <a:latin typeface="Arial" pitchFamily="34" charset="0"/>
                <a:ea typeface="Times New Roman"/>
                <a:cs typeface="Arial" pitchFamily="34" charset="0"/>
              </a:rPr>
              <a:t>террористической идеологии</a:t>
            </a:r>
            <a: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  <a:t>, </a:t>
            </a:r>
            <a:r>
              <a:rPr lang="ru-RU" sz="1600" b="1" dirty="0" smtClean="0">
                <a:latin typeface="Arial" pitchFamily="34" charset="0"/>
                <a:ea typeface="Times New Roman"/>
                <a:cs typeface="Arial" pitchFamily="34" charset="0"/>
              </a:rPr>
              <a:t>а также устранению причин </a:t>
            </a:r>
            <a:br>
              <a:rPr lang="ru-RU" sz="1600" b="1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1600" b="1" dirty="0" smtClean="0">
                <a:latin typeface="Arial" pitchFamily="34" charset="0"/>
                <a:ea typeface="Times New Roman"/>
                <a:cs typeface="Arial" pitchFamily="34" charset="0"/>
              </a:rPr>
              <a:t>и условий,</a:t>
            </a:r>
            <a: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ru-RU" sz="1600" b="1" dirty="0" smtClean="0">
                <a:latin typeface="Arial" pitchFamily="34" charset="0"/>
                <a:ea typeface="Times New Roman"/>
                <a:cs typeface="Arial" pitchFamily="34" charset="0"/>
              </a:rPr>
              <a:t>способствующих ее восприятия </a:t>
            </a:r>
            <a: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  <a:t>включают</a:t>
            </a:r>
            <a:r>
              <a:rPr lang="ru-RU" sz="1600" b="1" dirty="0" smtClean="0">
                <a:latin typeface="Arial" pitchFamily="34" charset="0"/>
                <a:ea typeface="Times New Roman"/>
                <a:cs typeface="Arial" pitchFamily="34" charset="0"/>
              </a:rPr>
              <a:t>: </a:t>
            </a:r>
            <a:endParaRPr lang="ru-RU" sz="16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  <a:t>- осуществление анализ содержания образовательных программ системы дополнительного профессионального образования государственных </a:t>
            </a:r>
            <a:b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  <a:t>и муниципальных служащих, на основе которого разработать долгосрочную программу подготовки (повышения квалификации) государственных и муниципальных служащих для работы в сфере патриотического воспитания молодежи, противодействия идеологии терроризма и экстремизма на федеральном</a:t>
            </a:r>
            <a:b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  <a:t>и региональном уровнях;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  <a:t>- ежегодное обучение слушателей с 1 января 2016 г. по  дополнительной общеобразовательной программе «Гражданское население в противодействии распространению идеологии терроризма»;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  <a:t>- разработку (корректировку действующих) планов и программ, предусматривающих мероприятия, направленные на воспитание </a:t>
            </a:r>
            <a:r>
              <a:rPr lang="ru-RU" sz="1600" dirty="0" err="1" smtClean="0">
                <a:latin typeface="Arial" pitchFamily="34" charset="0"/>
                <a:ea typeface="Times New Roman"/>
                <a:cs typeface="Arial" pitchFamily="34" charset="0"/>
              </a:rPr>
              <a:t>патриотически</a:t>
            </a:r>
            <a: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  <a:t> настроенного и физически развитого молодого поколения, ориентированного на личный созидательный труд как на основу жизненного успеха и важную предпосылку профилактики терроризма </a:t>
            </a:r>
            <a:b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1600" dirty="0" smtClean="0">
                <a:latin typeface="Arial" pitchFamily="34" charset="0"/>
                <a:ea typeface="Times New Roman"/>
                <a:cs typeface="Arial" pitchFamily="34" charset="0"/>
              </a:rPr>
              <a:t>и экстремизма.</a:t>
            </a:r>
            <a:endParaRPr lang="ru-RU" sz="16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836712"/>
            <a:ext cx="7560840" cy="5059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Основные принципы взаимодействия </a:t>
            </a:r>
            <a:b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при реализации Комплексного плана</a:t>
            </a:r>
            <a:endParaRPr lang="ru-RU" sz="24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 </a:t>
            </a:r>
          </a:p>
          <a:p>
            <a:pPr marL="342900" lvl="0" indent="-342900" algn="just">
              <a:spcAft>
                <a:spcPts val="0"/>
              </a:spcAft>
              <a:buFont typeface="Times New Roman"/>
              <a:buChar char="•"/>
              <a:tabLst>
                <a:tab pos="457200" algn="l"/>
              </a:tabLs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выстраивание четкой схемы не только </a:t>
            </a:r>
            <a:b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«по вертикали», но и «по горизонтали», в том числе с использованием сетевого                                   взаимодействия образовательных организаций</a:t>
            </a:r>
          </a:p>
          <a:p>
            <a:pPr marL="342900" lvl="0" indent="-342900" algn="just">
              <a:spcAft>
                <a:spcPts val="0"/>
              </a:spcAft>
              <a:tabLst>
                <a:tab pos="457200" algn="l"/>
              </a:tabLst>
            </a:pPr>
            <a:endParaRPr lang="ru-RU" sz="24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Times New Roman"/>
              <a:buChar char="•"/>
              <a:tabLst>
                <a:tab pos="457200" algn="l"/>
              </a:tabLs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сегментация целевой аудитории</a:t>
            </a:r>
          </a:p>
          <a:p>
            <a:pPr marL="342900" lvl="0" indent="-342900" algn="just">
              <a:spcAft>
                <a:spcPts val="0"/>
              </a:spcAft>
              <a:buFont typeface="Times New Roman"/>
              <a:buChar char="•"/>
              <a:tabLst>
                <a:tab pos="457200" algn="l"/>
              </a:tabLst>
            </a:pPr>
            <a:endParaRPr lang="ru-RU" sz="24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Times New Roman"/>
              <a:buChar char="•"/>
              <a:tabLst>
                <a:tab pos="457200" algn="l"/>
              </a:tabLs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исключение дублирования работ</a:t>
            </a:r>
          </a:p>
          <a:p>
            <a:pPr marL="342900" lvl="0" indent="-342900" algn="just">
              <a:spcAft>
                <a:spcPts val="0"/>
              </a:spcAft>
              <a:buFont typeface="Times New Roman"/>
              <a:buChar char="•"/>
              <a:tabLst>
                <a:tab pos="457200" algn="l"/>
              </a:tabLst>
            </a:pPr>
            <a:endParaRPr lang="ru-RU" sz="24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Times New Roman"/>
              <a:buChar char="•"/>
              <a:tabLst>
                <a:tab pos="457200" algn="l"/>
              </a:tabLs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достижение согласованности действий </a:t>
            </a:r>
            <a:endParaRPr lang="ru-RU" sz="24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7105" name="Object 1"/>
          <p:cNvGraphicFramePr>
            <a:graphicFrameLocks noChangeAspect="1"/>
          </p:cNvGraphicFramePr>
          <p:nvPr/>
        </p:nvGraphicFramePr>
        <p:xfrm>
          <a:off x="1043608" y="1268760"/>
          <a:ext cx="7236804" cy="5400600"/>
        </p:xfrm>
        <a:graphic>
          <a:graphicData uri="http://schemas.openxmlformats.org/presentationml/2006/ole">
            <p:oleObj spid="_x0000_s47106" name="Слайд" r:id="rId3" imgW="4456330" imgH="3342162" progId="PowerPoint.Slide.12">
              <p:embed/>
            </p:oleObj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0" y="692696"/>
            <a:ext cx="91440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Arial" pitchFamily="34" charset="0"/>
                <a:ea typeface="Times New Roman"/>
                <a:cs typeface="Arial" pitchFamily="34" charset="0"/>
              </a:rPr>
              <a:t>Ключевую роль в системе противодействия идеологии терроризма играет </a:t>
            </a:r>
            <a:r>
              <a:rPr lang="ru-RU" sz="2000" b="1" dirty="0" smtClean="0">
                <a:latin typeface="Arial" pitchFamily="34" charset="0"/>
                <a:ea typeface="Times New Roman"/>
                <a:cs typeface="Arial" pitchFamily="34" charset="0"/>
              </a:rPr>
              <a:t>Министерство образования и науки РФ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764704"/>
            <a:ext cx="8424936" cy="6018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latin typeface="Arial" pitchFamily="34" charset="0"/>
                <a:ea typeface="Times New Roman"/>
                <a:cs typeface="Arial" pitchFamily="34" charset="0"/>
              </a:rPr>
              <a:t>Ключевые направления и содержание  деятельности </a:t>
            </a:r>
            <a:r>
              <a:rPr lang="ru-RU" sz="2000" b="1" dirty="0" err="1" smtClean="0">
                <a:latin typeface="Arial" pitchFamily="34" charset="0"/>
                <a:ea typeface="Times New Roman"/>
                <a:cs typeface="Arial" pitchFamily="34" charset="0"/>
              </a:rPr>
              <a:t>Минобрнауки</a:t>
            </a:r>
            <a:r>
              <a:rPr lang="ru-RU" sz="2000" b="1" dirty="0" smtClean="0">
                <a:latin typeface="Arial" pitchFamily="34" charset="0"/>
                <a:ea typeface="Times New Roman"/>
                <a:cs typeface="Arial" pitchFamily="34" charset="0"/>
              </a:rPr>
              <a:t> РФ</a:t>
            </a:r>
          </a:p>
          <a:p>
            <a:pPr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ru-RU" dirty="0" smtClean="0">
                <a:latin typeface="Arial" pitchFamily="34" charset="0"/>
                <a:ea typeface="Times New Roman"/>
                <a:cs typeface="Arial" pitchFamily="34" charset="0"/>
              </a:rPr>
              <a:t> противодействие распространению идеологии терроризма (просветительская работа среди детей и молодежи, их родителей);</a:t>
            </a:r>
          </a:p>
          <a:p>
            <a:pPr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ru-RU" dirty="0" smtClean="0">
                <a:latin typeface="Arial" pitchFamily="34" charset="0"/>
                <a:ea typeface="Times New Roman"/>
                <a:cs typeface="Arial" pitchFamily="34" charset="0"/>
              </a:rPr>
              <a:t> противодействие вовлечению детей и молодежи в террористические и радикальные религиозные организации (создание условий для вовлечения детей и молодежи в активную социальную деятельность);</a:t>
            </a:r>
          </a:p>
          <a:p>
            <a:pPr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ru-RU" dirty="0" smtClean="0">
                <a:latin typeface="Arial" pitchFamily="34" charset="0"/>
                <a:ea typeface="Times New Roman"/>
                <a:cs typeface="Arial" pitchFamily="34" charset="0"/>
              </a:rPr>
              <a:t> разработка и внедрение образовательных программ, учебно-методических материалов для использования в образовательном процессе студентов и школьников, для ПК и переподготовки педагогических работников, государственных и муниципальных служащих, для информационно-разъяснительной работы с родителями).</a:t>
            </a:r>
          </a:p>
          <a:p>
            <a:pPr indent="354013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dirty="0" smtClean="0">
                <a:latin typeface="Arial" pitchFamily="34" charset="0"/>
                <a:ea typeface="Times New Roman"/>
                <a:cs typeface="Arial" pitchFamily="34" charset="0"/>
              </a:rPr>
              <a:t>Особое внимание уделяется - работе с группами риска (изоляция и излечение);  работе с мигрантами (начиная с изучения русского языка); защите обучающихся от </a:t>
            </a:r>
            <a:r>
              <a:rPr lang="ru-RU" dirty="0" err="1" smtClean="0">
                <a:latin typeface="Arial" pitchFamily="34" charset="0"/>
                <a:ea typeface="Times New Roman"/>
                <a:cs typeface="Arial" pitchFamily="34" charset="0"/>
              </a:rPr>
              <a:t>контента</a:t>
            </a:r>
            <a:r>
              <a:rPr lang="ru-RU" dirty="0" smtClean="0">
                <a:latin typeface="Arial" pitchFamily="34" charset="0"/>
                <a:ea typeface="Times New Roman"/>
                <a:cs typeface="Arial" pitchFamily="34" charset="0"/>
              </a:rPr>
              <a:t> экстремистского толка.</a:t>
            </a:r>
            <a:endParaRPr lang="ru-RU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20688"/>
            <a:ext cx="8496944" cy="6023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Направления и формы работы</a:t>
            </a:r>
            <a:endParaRPr lang="ru-RU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15000"/>
              </a:lnSpc>
              <a:buFont typeface="Arial" pitchFamily="34" charset="0"/>
              <a:buChar char="•"/>
            </a:pPr>
            <a:r>
              <a:rPr lang="ru-RU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  мероприятия в рамках государственной программы «Развитие образования»</a:t>
            </a:r>
            <a:endParaRPr lang="ru-RU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15000"/>
              </a:lnSpc>
              <a:buFont typeface="Arial" pitchFamily="34" charset="0"/>
              <a:buChar char="•"/>
            </a:pPr>
            <a:r>
              <a:rPr lang="ru-RU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 дополнительная образовательная программа «Гражданское население</a:t>
            </a:r>
            <a:br>
              <a:rPr lang="ru-RU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в противодействии распространению идеологии терроризма»</a:t>
            </a:r>
            <a:endParaRPr lang="ru-RU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15000"/>
              </a:lnSpc>
              <a:buFont typeface="Arial" pitchFamily="34" charset="0"/>
              <a:buChar char="•"/>
            </a:pPr>
            <a:r>
              <a:rPr lang="ru-RU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 долгосрочная программа подготовки государственных и муниципальных служащих для работы в сфере противодействия идеологии терроризма</a:t>
            </a:r>
            <a:br>
              <a:rPr lang="ru-RU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и экстремизма, патриотического воспитания молодежи на 2016 – 2020 годы.</a:t>
            </a:r>
            <a:endParaRPr lang="ru-RU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15000"/>
              </a:lnSpc>
              <a:buFont typeface="Arial" pitchFamily="34" charset="0"/>
              <a:buChar char="•"/>
            </a:pPr>
            <a:r>
              <a:rPr lang="ru-RU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 изучение религиозных особенностей и сохранение национальной культуры</a:t>
            </a:r>
            <a:endParaRPr lang="ru-RU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15000"/>
              </a:lnSpc>
              <a:buFont typeface="Arial" pitchFamily="34" charset="0"/>
              <a:buChar char="•"/>
            </a:pPr>
            <a:r>
              <a:rPr lang="ru-RU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 подготовка учебно-методической литературы</a:t>
            </a:r>
            <a:endParaRPr lang="ru-RU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15000"/>
              </a:lnSpc>
              <a:buFont typeface="Arial" pitchFamily="34" charset="0"/>
              <a:buChar char="•"/>
            </a:pPr>
            <a:r>
              <a:rPr lang="ru-RU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 подготовка кадров</a:t>
            </a:r>
            <a:endParaRPr lang="ru-RU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15000"/>
              </a:lnSpc>
              <a:buFont typeface="Arial" pitchFamily="34" charset="0"/>
              <a:buChar char="•"/>
            </a:pPr>
            <a:r>
              <a:rPr lang="ru-RU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 работа с общественными детскими и молодежными движениями</a:t>
            </a:r>
            <a:br>
              <a:rPr lang="ru-RU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и организациями, проведение общероссийских мероприятий</a:t>
            </a:r>
            <a:endParaRPr lang="ru-RU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solidFill>
                  <a:srgbClr val="221E1F"/>
                </a:solidFill>
                <a:latin typeface="Arial" pitchFamily="34" charset="0"/>
                <a:ea typeface="Calibri"/>
                <a:cs typeface="Arial" pitchFamily="34" charset="0"/>
              </a:rPr>
              <a:t> дальнейшая работа по введению разделов в образовательные программы и учебники по предмету «Основы безопасности жизнедеятельности». Использование потенциала других предметов, таких как «Основы религиозных культур и светской этики», «Обществознание», «История», а также </a:t>
            </a:r>
            <a:r>
              <a:rPr lang="ru-RU" smtClean="0">
                <a:solidFill>
                  <a:srgbClr val="221E1F"/>
                </a:solidFill>
                <a:latin typeface="Arial" pitchFamily="34" charset="0"/>
                <a:ea typeface="Calibri"/>
                <a:cs typeface="Arial" pitchFamily="34" charset="0"/>
              </a:rPr>
              <a:t>внеклассной работы</a:t>
            </a:r>
            <a:r>
              <a:rPr lang="ru-RU" dirty="0" smtClean="0">
                <a:solidFill>
                  <a:srgbClr val="221E1F"/>
                </a:solidFill>
                <a:latin typeface="Arial" pitchFamily="34" charset="0"/>
                <a:ea typeface="Calibri"/>
                <a:cs typeface="Arial" pitchFamily="34" charset="0"/>
              </a:rPr>
              <a:t>, учебных сборов, мероприятий, проводимых с родителями.</a:t>
            </a:r>
            <a:endParaRPr lang="ru-RU" dirty="0">
              <a:latin typeface="Arial" pitchFamily="34" charset="0"/>
              <a:ea typeface="Calibri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95536" y="980728"/>
          <a:ext cx="8496944" cy="4591812"/>
        </p:xfrm>
        <a:graphic>
          <a:graphicData uri="http://schemas.openxmlformats.org/drawingml/2006/table">
            <a:tbl>
              <a:tblPr firstRow="1">
                <a:tableStyleId>{2D5ABB26-0587-4C30-8999-92F81FD0307C}</a:tableStyleId>
              </a:tblPr>
              <a:tblGrid>
                <a:gridCol w="160469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7163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4989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3619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53453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706120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Arial" pitchFamily="34" charset="0"/>
                          <a:cs typeface="Arial" pitchFamily="34" charset="0"/>
                        </a:rPr>
                        <a:t>Ключевые </a:t>
                      </a: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направления антитеррористической </a:t>
                      </a:r>
                      <a:r>
                        <a:rPr lang="ru-RU" sz="2000" dirty="0" smtClean="0">
                          <a:latin typeface="Arial" pitchFamily="34" charset="0"/>
                          <a:cs typeface="Arial" pitchFamily="34" charset="0"/>
                        </a:rPr>
                        <a:t>деятельности</a:t>
                      </a:r>
                      <a:br>
                        <a:rPr lang="ru-RU" sz="20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ru-RU" sz="2000" dirty="0" smtClean="0">
                          <a:latin typeface="Arial" pitchFamily="34" charset="0"/>
                          <a:cs typeface="Arial" pitchFamily="34" charset="0"/>
                        </a:rPr>
                        <a:t>в </a:t>
                      </a: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молодежной среде в субъектах </a:t>
                      </a:r>
                      <a:r>
                        <a:rPr lang="ru-RU" sz="2000" dirty="0" smtClean="0">
                          <a:latin typeface="Arial" pitchFamily="34" charset="0"/>
                          <a:cs typeface="Arial" pitchFamily="34" charset="0"/>
                        </a:rPr>
                        <a:t>РФ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Информационные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Культурно-образовательные</a:t>
                      </a:r>
                      <a:endParaRPr lang="ru-RU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Arial" pitchFamily="34" charset="0"/>
                          <a:cs typeface="Arial" pitchFamily="34" charset="0"/>
                        </a:rPr>
                        <a:t>Разъяснение </a:t>
                      </a:r>
                      <a:r>
                        <a:rPr lang="ru-RU" sz="1600" dirty="0">
                          <a:latin typeface="Arial" pitchFamily="34" charset="0"/>
                          <a:cs typeface="Arial" pitchFamily="34" charset="0"/>
                        </a:rPr>
                        <a:t>сущности терроризма и его общественной </a:t>
                      </a:r>
                      <a:r>
                        <a:rPr lang="ru-RU" sz="1600" dirty="0" smtClean="0">
                          <a:latin typeface="Arial" pitchFamily="34" charset="0"/>
                          <a:cs typeface="Arial" pitchFamily="34" charset="0"/>
                        </a:rPr>
                        <a:t>опасности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Arial" pitchFamily="34" charset="0"/>
                          <a:cs typeface="Arial" pitchFamily="34" charset="0"/>
                        </a:rPr>
                        <a:t>Формирование </a:t>
                      </a:r>
                      <a:r>
                        <a:rPr lang="ru-RU" sz="1600" dirty="0">
                          <a:latin typeface="Arial" pitchFamily="34" charset="0"/>
                          <a:cs typeface="Arial" pitchFamily="34" charset="0"/>
                        </a:rPr>
                        <a:t>стойкого неприятия обществом идеологии насилия</a:t>
                      </a:r>
                      <a:endParaRPr lang="ru-RU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Arial" pitchFamily="34" charset="0"/>
                          <a:cs typeface="Arial" pitchFamily="34" charset="0"/>
                        </a:rPr>
                        <a:t>Привлечение </a:t>
                      </a:r>
                      <a:r>
                        <a:rPr lang="ru-RU" sz="1600" dirty="0">
                          <a:latin typeface="Arial" pitchFamily="34" charset="0"/>
                          <a:cs typeface="Arial" pitchFamily="34" charset="0"/>
                        </a:rPr>
                        <a:t>граждан к участию в противодействии терроризму</a:t>
                      </a:r>
                      <a:endParaRPr lang="ru-RU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Arial" pitchFamily="34" charset="0"/>
                          <a:cs typeface="Arial" pitchFamily="34" charset="0"/>
                        </a:rPr>
                        <a:t>Пропаганда </a:t>
                      </a:r>
                      <a:r>
                        <a:rPr lang="ru-RU" sz="1600" dirty="0">
                          <a:latin typeface="Arial" pitchFamily="34" charset="0"/>
                          <a:cs typeface="Arial" pitchFamily="34" charset="0"/>
                        </a:rPr>
                        <a:t>социально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cs typeface="Arial" pitchFamily="34" charset="0"/>
                        </a:rPr>
                        <a:t>значимых ценностей</a:t>
                      </a:r>
                      <a:endParaRPr lang="ru-RU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Arial" pitchFamily="34" charset="0"/>
                          <a:cs typeface="Arial" pitchFamily="34" charset="0"/>
                        </a:rPr>
                        <a:t>Создание </a:t>
                      </a:r>
                      <a:r>
                        <a:rPr lang="ru-RU" sz="1600" dirty="0">
                          <a:latin typeface="Arial" pitchFamily="34" charset="0"/>
                          <a:cs typeface="Arial" pitchFamily="34" charset="0"/>
                        </a:rPr>
                        <a:t>условий для мирного межнационального и межконфессионального диалога</a:t>
                      </a:r>
                      <a:endParaRPr lang="ru-RU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764704"/>
            <a:ext cx="8064896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	</a:t>
            </a:r>
            <a:r>
              <a:rPr lang="ru-RU" sz="2400" dirty="0" err="1" smtClean="0">
                <a:latin typeface="Arial" pitchFamily="34" charset="0"/>
                <a:ea typeface="Times New Roman"/>
                <a:cs typeface="Arial" pitchFamily="34" charset="0"/>
              </a:rPr>
              <a:t>Минобрнауки</a:t>
            </a: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 РФ и ФИРО направило </a:t>
            </a:r>
            <a:b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ea typeface="Times New Roman"/>
                <a:cs typeface="Arial" pitchFamily="34" charset="0"/>
              </a:rPr>
              <a:t>в субъекты </a:t>
            </a:r>
            <a:r>
              <a:rPr lang="ru-RU" sz="2400" b="1" dirty="0" smtClean="0">
                <a:latin typeface="Arial" pitchFamily="34" charset="0"/>
                <a:ea typeface="Times New Roman"/>
                <a:cs typeface="Arial" pitchFamily="34" charset="0"/>
              </a:rPr>
              <a:t>образовательные программы: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400" b="1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 «Гражданское население в противодействии распространению идеологии терроризма»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 «Угрозы, формируемые распространением идей терроризма и религиозного политического экстремизма»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4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	Обязательно введение модуля в образовательную программу курса «Основы безопасности жизнедеятельности».</a:t>
            </a:r>
            <a:endParaRPr lang="ru-RU" sz="24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908720"/>
            <a:ext cx="7920880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200" b="1" dirty="0" smtClean="0">
                <a:solidFill>
                  <a:srgbClr val="221E1F"/>
                </a:solidFill>
                <a:latin typeface="Arial" pitchFamily="34" charset="0"/>
                <a:ea typeface="Times New Roman"/>
                <a:cs typeface="Arial" pitchFamily="34" charset="0"/>
              </a:rPr>
              <a:t>5. Социологические исследования для изучения общественного мнения в области противодействия терроризму</a:t>
            </a:r>
            <a:endParaRPr lang="ru-RU" sz="22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11560" y="2324862"/>
          <a:ext cx="7704855" cy="2839212"/>
        </p:xfrm>
        <a:graphic>
          <a:graphicData uri="http://schemas.openxmlformats.org/drawingml/2006/table">
            <a:tbl>
              <a:tblPr/>
              <a:tblGrid>
                <a:gridCol w="248349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2213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Целевая аудитория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Обучающиеся, педагогические работники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Организатор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ОО, молодежные и культурно-просветительские организации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Количество участников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В зависимости от формата мероприятия : от 25 чел. до неск. тысяч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Формат мероприятия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Онлайн/офлайн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Обратная связь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Анкетирование ( в т.ч. онлайн)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Результат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Разработанная анкета, отчет по итогам исследования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806489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latin typeface="Arial" pitchFamily="34" charset="0"/>
                <a:ea typeface="Times New Roman"/>
                <a:cs typeface="Arial" pitchFamily="34" charset="0"/>
              </a:rPr>
              <a:t>Текущие задачи, стоящие перед ПОО</a:t>
            </a:r>
            <a:endParaRPr lang="ru-RU" sz="20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468000"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Arial" pitchFamily="34" charset="0"/>
                <a:ea typeface="Times New Roman"/>
                <a:cs typeface="Arial" pitchFamily="34" charset="0"/>
              </a:rPr>
              <a:t>1. Разработка, утверждение и реализация годового плана/среднесрочной программы противодействия (терроризму и антиобщественным проявлениям), содержащие мероприятия по противодействию идеологии терроризма. </a:t>
            </a:r>
          </a:p>
          <a:p>
            <a:pPr indent="468000"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Arial" pitchFamily="34" charset="0"/>
                <a:ea typeface="Times New Roman"/>
                <a:cs typeface="Arial" pitchFamily="34" charset="0"/>
              </a:rPr>
              <a:t>Документы должны содержать мероприятия по модернизации системы безопасности ПОО, информационной безопасности, патриотическому воспитанию, внедрению модулей в ОП и программу ОБЖ, разработке и внедрении учебно-методических материалов, работе с группами риска (обучающимися из семей мигрантов, неблагополучных семей, семей, оказавшихся в трудной жизненной ситуации, и их родителями).</a:t>
            </a:r>
          </a:p>
          <a:p>
            <a:pPr indent="468000"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Arial" pitchFamily="34" charset="0"/>
                <a:ea typeface="Times New Roman"/>
                <a:cs typeface="Arial" pitchFamily="34" charset="0"/>
              </a:rPr>
              <a:t>2. Разработка и введение  образовательный процесс образовательных программ, модулей, спецкурсов по теме.</a:t>
            </a:r>
          </a:p>
          <a:p>
            <a:pPr indent="468000"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Arial" pitchFamily="34" charset="0"/>
                <a:ea typeface="Times New Roman"/>
                <a:cs typeface="Arial" pitchFamily="34" charset="0"/>
              </a:rPr>
              <a:t>3. Участие в общероссийских и региональных конкурсах ПОО региона.</a:t>
            </a:r>
            <a:endParaRPr lang="ru-RU" sz="2000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36912"/>
            <a:ext cx="9144000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latin typeface="Arial" pitchFamily="34" charset="0"/>
                <a:ea typeface="Times New Roman"/>
                <a:cs typeface="Arial" pitchFamily="34" charset="0"/>
              </a:rPr>
              <a:t>Спасибо за внимание!</a:t>
            </a:r>
            <a:endParaRPr lang="ru-RU" sz="2800" dirty="0" smtClean="0"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715</TotalTime>
  <Words>752</Words>
  <Application>Microsoft Office PowerPoint</Application>
  <PresentationFormat>Экран (4:3)</PresentationFormat>
  <Paragraphs>181</Paragraphs>
  <Slides>34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6" baseType="lpstr">
      <vt:lpstr>Поток</vt:lpstr>
      <vt:lpstr>Слайд</vt:lpstr>
      <vt:lpstr>     Противодействие идеологии терроризма в Российской Федерации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Противостояние идеологии терроризма в Российской федерации</dc:title>
  <dc:creator>Марина Ардашкина</dc:creator>
  <cp:lastModifiedBy>user_buh</cp:lastModifiedBy>
  <cp:revision>114</cp:revision>
  <dcterms:created xsi:type="dcterms:W3CDTF">2016-11-17T03:47:00Z</dcterms:created>
  <dcterms:modified xsi:type="dcterms:W3CDTF">2021-12-10T02:11:26Z</dcterms:modified>
</cp:coreProperties>
</file>