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57" r:id="rId4"/>
    <p:sldId id="260" r:id="rId5"/>
    <p:sldId id="261" r:id="rId6"/>
    <p:sldId id="259" r:id="rId7"/>
    <p:sldId id="263" r:id="rId8"/>
    <p:sldId id="262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2E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426" autoAdjust="0"/>
    <p:restoredTop sz="94660"/>
  </p:normalViewPr>
  <p:slideViewPr>
    <p:cSldViewPr>
      <p:cViewPr varScale="1">
        <p:scale>
          <a:sx n="68" d="100"/>
          <a:sy n="68" d="100"/>
        </p:scale>
        <p:origin x="-157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22.05.2024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24356"/>
            <a:ext cx="4464496" cy="5794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19013" y="2780928"/>
            <a:ext cx="46249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4F2E05"/>
                </a:solidFill>
              </a:rPr>
              <a:t>к 220- </a:t>
            </a:r>
            <a:r>
              <a:rPr lang="ru-RU" sz="2800" b="1" dirty="0" err="1" smtClean="0">
                <a:solidFill>
                  <a:srgbClr val="4F2E05"/>
                </a:solidFill>
              </a:rPr>
              <a:t>летию</a:t>
            </a:r>
            <a:r>
              <a:rPr lang="ru-RU" sz="2800" b="1" dirty="0" smtClean="0">
                <a:solidFill>
                  <a:srgbClr val="4F2E05"/>
                </a:solidFill>
              </a:rPr>
              <a:t> со дня рождения</a:t>
            </a:r>
            <a:endParaRPr lang="ru-RU" sz="2800" b="1" dirty="0">
              <a:solidFill>
                <a:srgbClr val="4F2E05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19013" y="733942"/>
            <a:ext cx="4514121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4F2E05"/>
                </a:solidFill>
              </a:rPr>
              <a:t>Михаил Иванович</a:t>
            </a:r>
          </a:p>
          <a:p>
            <a:pPr algn="ctr"/>
            <a:r>
              <a:rPr lang="ru-RU" sz="4000" b="1" dirty="0" smtClean="0">
                <a:solidFill>
                  <a:srgbClr val="4F2E05"/>
                </a:solidFill>
              </a:rPr>
              <a:t> Глинка</a:t>
            </a:r>
          </a:p>
          <a:p>
            <a:pPr algn="ctr"/>
            <a:r>
              <a:rPr lang="ru-RU" sz="3600" b="1" dirty="0" smtClean="0">
                <a:solidFill>
                  <a:srgbClr val="4F2E05"/>
                </a:solidFill>
              </a:rPr>
              <a:t>(1804-1857)</a:t>
            </a:r>
            <a:endParaRPr lang="ru-RU" sz="3600" b="1" dirty="0">
              <a:solidFill>
                <a:srgbClr val="4F2E05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31845" y="3939166"/>
            <a:ext cx="348845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i="1" dirty="0" smtClean="0"/>
              <a:t>Штрихи к</a:t>
            </a:r>
          </a:p>
          <a:p>
            <a:r>
              <a:rPr lang="ru-RU" sz="5400" b="1" i="1" dirty="0" smtClean="0"/>
              <a:t> портрету</a:t>
            </a:r>
            <a:endParaRPr lang="ru-RU" sz="5400" b="1" i="1" dirty="0"/>
          </a:p>
        </p:txBody>
      </p:sp>
      <p:pic>
        <p:nvPicPr>
          <p:cNvPr id="7" name="Mikhail_Ivanovich_Glinka_-_Vals_-_fantaziya_74797760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79253" y="57256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085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757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7430"/>
            <a:ext cx="7221488" cy="1180728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4F2E05"/>
                </a:solidFill>
                <a:effectLst/>
              </a:rPr>
              <a:t>«Музыка- душа моя»</a:t>
            </a:r>
            <a:br>
              <a:rPr lang="ru-RU" sz="3600" dirty="0" smtClean="0">
                <a:solidFill>
                  <a:srgbClr val="4F2E05"/>
                </a:solidFill>
                <a:effectLst/>
              </a:rPr>
            </a:br>
            <a:r>
              <a:rPr lang="ru-RU" sz="3600" dirty="0" smtClean="0">
                <a:solidFill>
                  <a:srgbClr val="4F2E05"/>
                </a:solidFill>
                <a:effectLst/>
              </a:rPr>
              <a:t>                                         </a:t>
            </a:r>
            <a:r>
              <a:rPr lang="ru-RU" sz="2800" i="1" cap="none" dirty="0" smtClean="0">
                <a:solidFill>
                  <a:srgbClr val="4F2E05"/>
                </a:solidFill>
                <a:effectLst/>
              </a:rPr>
              <a:t>М.Глинка</a:t>
            </a:r>
            <a:endParaRPr lang="ru-RU" sz="2800" i="1" cap="none" dirty="0">
              <a:solidFill>
                <a:srgbClr val="4F2E05"/>
              </a:solidFill>
              <a:effectLst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30" y="1196752"/>
            <a:ext cx="9030065" cy="5661248"/>
          </a:xfrm>
        </p:spPr>
        <p:txBody>
          <a:bodyPr>
            <a:noAutofit/>
          </a:bodyPr>
          <a:lstStyle/>
          <a:p>
            <a:pPr marL="342900" indent="-342900" algn="just">
              <a:spcBef>
                <a:spcPts val="600"/>
              </a:spcBef>
              <a:spcAft>
                <a:spcPts val="600"/>
              </a:spcAft>
              <a:buClr>
                <a:srgbClr val="4F2E05"/>
              </a:buClr>
              <a:buFont typeface="Wingdings" pitchFamily="2" charset="2"/>
              <a:buChar char="§"/>
            </a:pPr>
            <a:r>
              <a:rPr lang="ru-RU" b="1" dirty="0" err="1" smtClean="0">
                <a:solidFill>
                  <a:srgbClr val="4F2E05"/>
                </a:solidFill>
                <a:latin typeface="+mj-lt"/>
              </a:rPr>
              <a:t>М.И.Глинка</a:t>
            </a:r>
            <a:r>
              <a:rPr lang="ru-RU" b="1" dirty="0" smtClean="0">
                <a:solidFill>
                  <a:srgbClr val="4F2E05"/>
                </a:solidFill>
                <a:latin typeface="+mj-lt"/>
              </a:rPr>
              <a:t>  заложил основы отечественной оперной, вокальной  и симфонической музыки</a:t>
            </a: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Clr>
                <a:srgbClr val="4F2E05"/>
              </a:buCl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4F2E05"/>
                </a:solidFill>
                <a:latin typeface="+mj-lt"/>
              </a:rPr>
              <a:t>два </a:t>
            </a:r>
            <a:r>
              <a:rPr lang="ru-RU" b="1" dirty="0">
                <a:solidFill>
                  <a:srgbClr val="4F2E05"/>
                </a:solidFill>
                <a:latin typeface="+mj-lt"/>
              </a:rPr>
              <a:t>великих исторических события </a:t>
            </a:r>
            <a:r>
              <a:rPr lang="ru-RU" b="1" dirty="0" smtClean="0">
                <a:solidFill>
                  <a:srgbClr val="4F2E05"/>
                </a:solidFill>
                <a:latin typeface="+mj-lt"/>
              </a:rPr>
              <a:t>оказали огромное значение на творчество: </a:t>
            </a:r>
            <a:r>
              <a:rPr lang="ru-RU" b="1" dirty="0">
                <a:solidFill>
                  <a:srgbClr val="4F2E05"/>
                </a:solidFill>
                <a:latin typeface="+mj-lt"/>
              </a:rPr>
              <a:t>Отечественная война 1812 г. и восстание декабристов </a:t>
            </a:r>
            <a:r>
              <a:rPr lang="ru-RU" b="1" dirty="0" smtClean="0">
                <a:solidFill>
                  <a:srgbClr val="4F2E05"/>
                </a:solidFill>
                <a:latin typeface="+mj-lt"/>
              </a:rPr>
              <a:t>1825 </a:t>
            </a:r>
            <a:r>
              <a:rPr lang="ru-RU" b="1" dirty="0">
                <a:solidFill>
                  <a:srgbClr val="4F2E05"/>
                </a:solidFill>
                <a:latin typeface="+mj-lt"/>
              </a:rPr>
              <a:t>г. </a:t>
            </a:r>
            <a:endParaRPr lang="ru-RU" b="1" dirty="0" smtClean="0">
              <a:solidFill>
                <a:srgbClr val="4F2E05"/>
              </a:solidFill>
              <a:latin typeface="+mj-lt"/>
            </a:endParaRP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Clr>
                <a:srgbClr val="4F2E05"/>
              </a:buClr>
              <a:buFont typeface="Wingdings" pitchFamily="2" charset="2"/>
              <a:buChar char="§"/>
            </a:pPr>
            <a:r>
              <a:rPr lang="ru-RU" b="1" dirty="0">
                <a:solidFill>
                  <a:srgbClr val="4F2E05"/>
                </a:solidFill>
                <a:latin typeface="+mj-lt"/>
              </a:rPr>
              <a:t>его произведения проникнуты идеями патриотизма, верой в народ</a:t>
            </a: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Clr>
                <a:srgbClr val="4F2E05"/>
              </a:buClr>
              <a:buFont typeface="Wingdings" pitchFamily="2" charset="2"/>
              <a:buChar char="§"/>
            </a:pPr>
            <a:r>
              <a:rPr lang="ru-RU" b="1" dirty="0" smtClean="0">
                <a:solidFill>
                  <a:srgbClr val="4F2E05"/>
                </a:solidFill>
                <a:latin typeface="+mj-lt"/>
              </a:rPr>
              <a:t>творчество оказало определяющее влияние на крупнейших авторов следующих поколений, особенно на «Могучую кучку»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endParaRPr lang="ru-RU" b="1" dirty="0" smtClean="0">
              <a:solidFill>
                <a:srgbClr val="4F2E0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136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30981" y="1268760"/>
            <a:ext cx="914400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ru-RU" sz="2400" b="1" dirty="0">
                <a:solidFill>
                  <a:srgbClr val="4F2E05"/>
                </a:solidFill>
                <a:latin typeface="+mj-lt"/>
              </a:rPr>
              <a:t>к</a:t>
            </a:r>
            <a:r>
              <a:rPr lang="ru-RU" sz="2400" b="1" dirty="0" smtClean="0">
                <a:solidFill>
                  <a:srgbClr val="4F2E05"/>
                </a:solidFill>
                <a:latin typeface="+mj-lt"/>
              </a:rPr>
              <a:t>омпозитора </a:t>
            </a:r>
            <a:r>
              <a:rPr lang="ru-RU" sz="2400" b="1" dirty="0">
                <a:solidFill>
                  <a:srgbClr val="4F2E05"/>
                </a:solidFill>
                <a:latin typeface="+mj-lt"/>
              </a:rPr>
              <a:t>почитали поэты и дипломаты, а в своих творческих турне по европейским странам он всегда становился предметом обожания местной </a:t>
            </a:r>
            <a:r>
              <a:rPr lang="ru-RU" sz="2400" b="1" dirty="0" smtClean="0">
                <a:solidFill>
                  <a:srgbClr val="4F2E05"/>
                </a:solidFill>
                <a:latin typeface="+mj-lt"/>
              </a:rPr>
              <a:t>публики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ru-RU" sz="2400" b="1" dirty="0">
                <a:solidFill>
                  <a:srgbClr val="4F2E05"/>
                </a:solidFill>
                <a:latin typeface="+mj-lt"/>
              </a:rPr>
              <a:t>г</a:t>
            </a:r>
            <a:r>
              <a:rPr lang="ru-RU" sz="2400" b="1" dirty="0" smtClean="0">
                <a:solidFill>
                  <a:srgbClr val="4F2E05"/>
                </a:solidFill>
                <a:latin typeface="+mj-lt"/>
              </a:rPr>
              <a:t>ений </a:t>
            </a:r>
            <a:r>
              <a:rPr lang="ru-RU" sz="2400" b="1" dirty="0">
                <a:solidFill>
                  <a:srgbClr val="4F2E05"/>
                </a:solidFill>
                <a:latin typeface="+mj-lt"/>
              </a:rPr>
              <a:t>Глинки заключался в нежелании следовать канонам написания музыки. он создал собственный стиль, который прославил его на весь </a:t>
            </a:r>
            <a:r>
              <a:rPr lang="ru-RU" sz="2400" b="1" dirty="0" smtClean="0">
                <a:solidFill>
                  <a:srgbClr val="4F2E05"/>
                </a:solidFill>
                <a:latin typeface="+mj-lt"/>
              </a:rPr>
              <a:t>мир</a:t>
            </a:r>
            <a:endParaRPr lang="ru-RU" sz="2400" b="1" dirty="0">
              <a:solidFill>
                <a:srgbClr val="4F2E05"/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5536" y="46778"/>
            <a:ext cx="8748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4F2E05"/>
                </a:solidFill>
                <a:latin typeface="+mj-lt"/>
              </a:rPr>
              <a:t>«Друзья мои, прекрасен наш союз!»</a:t>
            </a:r>
          </a:p>
          <a:p>
            <a:r>
              <a:rPr lang="ru-RU" sz="3600" b="1" dirty="0">
                <a:solidFill>
                  <a:srgbClr val="4F2E05"/>
                </a:solidFill>
                <a:latin typeface="+mj-lt"/>
              </a:rPr>
              <a:t> </a:t>
            </a:r>
            <a:r>
              <a:rPr lang="ru-RU" sz="3600" b="1" dirty="0" smtClean="0">
                <a:solidFill>
                  <a:srgbClr val="4F2E05"/>
                </a:solidFill>
                <a:latin typeface="+mj-lt"/>
              </a:rPr>
              <a:t>                                          </a:t>
            </a:r>
            <a:r>
              <a:rPr lang="ru-RU" sz="2800" b="1" i="1" dirty="0" err="1" smtClean="0">
                <a:solidFill>
                  <a:srgbClr val="4F2E05"/>
                </a:solidFill>
                <a:latin typeface="+mj-lt"/>
              </a:rPr>
              <a:t>А.Пушкин</a:t>
            </a:r>
            <a:endParaRPr lang="ru-RU" sz="2800" b="1" i="1" dirty="0">
              <a:solidFill>
                <a:srgbClr val="4F2E05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56736" y="3724364"/>
            <a:ext cx="9144000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4F2E05"/>
                </a:solidFill>
                <a:latin typeface="+mj-lt"/>
              </a:rPr>
              <a:t>среди друзей Глинки- поэты </a:t>
            </a:r>
            <a:r>
              <a:rPr lang="ru-RU" sz="2400" b="1" dirty="0" err="1" smtClean="0">
                <a:solidFill>
                  <a:srgbClr val="4F2E05"/>
                </a:solidFill>
                <a:latin typeface="+mj-lt"/>
              </a:rPr>
              <a:t>А.Пушкин</a:t>
            </a:r>
            <a:r>
              <a:rPr lang="ru-RU" sz="2400" b="1" dirty="0" smtClean="0">
                <a:solidFill>
                  <a:srgbClr val="4F2E05"/>
                </a:solidFill>
                <a:latin typeface="+mj-lt"/>
              </a:rPr>
              <a:t>, А. </a:t>
            </a:r>
            <a:r>
              <a:rPr lang="ru-RU" sz="2400" b="1" dirty="0" err="1" smtClean="0">
                <a:solidFill>
                  <a:srgbClr val="4F2E05"/>
                </a:solidFill>
                <a:latin typeface="+mj-lt"/>
              </a:rPr>
              <a:t>Дельвиг</a:t>
            </a:r>
            <a:r>
              <a:rPr lang="ru-RU" sz="2400" b="1" dirty="0" smtClean="0">
                <a:solidFill>
                  <a:srgbClr val="4F2E05"/>
                </a:solidFill>
                <a:latin typeface="+mj-lt"/>
              </a:rPr>
              <a:t>, </a:t>
            </a:r>
            <a:r>
              <a:rPr lang="ru-RU" sz="2400" b="1" dirty="0" err="1" smtClean="0">
                <a:solidFill>
                  <a:srgbClr val="4F2E05"/>
                </a:solidFill>
                <a:latin typeface="+mj-lt"/>
              </a:rPr>
              <a:t>Н.Кукольник</a:t>
            </a:r>
            <a:r>
              <a:rPr lang="ru-RU" sz="2400" b="1" dirty="0" smtClean="0">
                <a:solidFill>
                  <a:srgbClr val="4F2E05"/>
                </a:solidFill>
                <a:latin typeface="+mj-lt"/>
              </a:rPr>
              <a:t>, декабристы </a:t>
            </a:r>
            <a:r>
              <a:rPr lang="ru-RU" sz="2400" b="1" dirty="0" err="1" smtClean="0">
                <a:solidFill>
                  <a:srgbClr val="4F2E05"/>
                </a:solidFill>
                <a:latin typeface="+mj-lt"/>
              </a:rPr>
              <a:t>В.Кюхельбекер</a:t>
            </a:r>
            <a:r>
              <a:rPr lang="ru-RU" sz="2400" b="1" dirty="0" smtClean="0">
                <a:solidFill>
                  <a:srgbClr val="4F2E05"/>
                </a:solidFill>
                <a:latin typeface="+mj-lt"/>
              </a:rPr>
              <a:t>, </a:t>
            </a:r>
            <a:r>
              <a:rPr lang="ru-RU" sz="2400" b="1" dirty="0" err="1" smtClean="0">
                <a:solidFill>
                  <a:srgbClr val="4F2E05"/>
                </a:solidFill>
                <a:latin typeface="+mj-lt"/>
              </a:rPr>
              <a:t>Е.Розен</a:t>
            </a:r>
            <a:r>
              <a:rPr lang="ru-RU" sz="2400" b="1" dirty="0" smtClean="0">
                <a:solidFill>
                  <a:srgbClr val="4F2E05"/>
                </a:solidFill>
                <a:latin typeface="+mj-lt"/>
              </a:rPr>
              <a:t>,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4F2E05"/>
                </a:solidFill>
                <a:latin typeface="+mj-lt"/>
              </a:rPr>
              <a:t>И. </a:t>
            </a:r>
            <a:r>
              <a:rPr lang="ru-RU" sz="2400" b="1" dirty="0" err="1" smtClean="0">
                <a:solidFill>
                  <a:srgbClr val="4F2E05"/>
                </a:solidFill>
                <a:latin typeface="+mj-lt"/>
              </a:rPr>
              <a:t>Пущин</a:t>
            </a:r>
            <a:r>
              <a:rPr lang="ru-RU" sz="2400" b="1" dirty="0" smtClean="0">
                <a:solidFill>
                  <a:srgbClr val="4F2E05"/>
                </a:solidFill>
                <a:latin typeface="+mj-lt"/>
              </a:rPr>
              <a:t>, </a:t>
            </a:r>
            <a:r>
              <a:rPr lang="ru-RU" sz="2400" b="1" dirty="0" err="1" smtClean="0">
                <a:solidFill>
                  <a:srgbClr val="4F2E05"/>
                </a:solidFill>
                <a:latin typeface="+mj-lt"/>
              </a:rPr>
              <a:t>А.Одоевский</a:t>
            </a:r>
            <a:endParaRPr lang="ru-RU" sz="2400" b="1" dirty="0" smtClean="0">
              <a:solidFill>
                <a:srgbClr val="4F2E05"/>
              </a:solidFill>
              <a:latin typeface="+mj-lt"/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ru-RU" sz="2400" b="1" dirty="0" smtClean="0">
                <a:solidFill>
                  <a:srgbClr val="4F2E05"/>
                </a:solidFill>
                <a:latin typeface="+mj-lt"/>
              </a:rPr>
              <a:t>не</a:t>
            </a:r>
            <a:r>
              <a:rPr lang="ru-RU" sz="2400" b="1" dirty="0">
                <a:solidFill>
                  <a:srgbClr val="4F2E05"/>
                </a:solidFill>
                <a:latin typeface="+mj-lt"/>
              </a:rPr>
              <a:t> будучи декабристом, </a:t>
            </a:r>
            <a:r>
              <a:rPr lang="ru-RU" sz="2400" b="1" dirty="0" smtClean="0">
                <a:solidFill>
                  <a:srgbClr val="4F2E05"/>
                </a:solidFill>
                <a:latin typeface="+mj-lt"/>
              </a:rPr>
              <a:t>Глинка</a:t>
            </a:r>
            <a:r>
              <a:rPr lang="ru-RU" sz="2400" b="1" dirty="0">
                <a:solidFill>
                  <a:srgbClr val="4F2E05"/>
                </a:solidFill>
                <a:latin typeface="+mj-lt"/>
              </a:rPr>
              <a:t> с отрочества был окружен людьми, тесно связанными с движением декабристов. Их идеи оказали сильное влияние на </a:t>
            </a:r>
            <a:r>
              <a:rPr lang="ru-RU" sz="2400" b="1" dirty="0" smtClean="0">
                <a:solidFill>
                  <a:srgbClr val="4F2E05"/>
                </a:solidFill>
                <a:latin typeface="+mj-lt"/>
              </a:rPr>
              <a:t>его сознание</a:t>
            </a:r>
            <a:endParaRPr lang="ru-RU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0213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73665"/>
            <a:ext cx="3456384" cy="2381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2278" y="0"/>
            <a:ext cx="90364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3000" b="1" cap="all" dirty="0">
                <a:ln w="6350">
                  <a:noFill/>
                </a:ln>
                <a:solidFill>
                  <a:srgbClr val="4F2E05"/>
                </a:solidFill>
                <a:latin typeface="+mj-lt"/>
                <a:ea typeface="+mj-ea"/>
                <a:cs typeface="+mj-cs"/>
              </a:rPr>
              <a:t>Романс </a:t>
            </a:r>
            <a:endParaRPr lang="ru-RU" sz="3000" b="1" cap="all" dirty="0" smtClean="0">
              <a:ln w="6350">
                <a:noFill/>
              </a:ln>
              <a:solidFill>
                <a:srgbClr val="4F2E05"/>
              </a:solidFill>
              <a:latin typeface="+mj-lt"/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r>
              <a:rPr lang="ru-RU" sz="3000" b="1" cap="all" dirty="0" smtClean="0">
                <a:ln w="6350">
                  <a:noFill/>
                </a:ln>
                <a:solidFill>
                  <a:srgbClr val="4F2E05"/>
                </a:solidFill>
                <a:latin typeface="+mj-lt"/>
                <a:ea typeface="+mj-ea"/>
                <a:cs typeface="+mj-cs"/>
              </a:rPr>
              <a:t>«</a:t>
            </a:r>
            <a:r>
              <a:rPr lang="ru-RU" sz="3000" b="1" cap="all" dirty="0">
                <a:ln w="6350">
                  <a:noFill/>
                </a:ln>
                <a:solidFill>
                  <a:srgbClr val="4F2E05"/>
                </a:solidFill>
                <a:latin typeface="+mj-lt"/>
                <a:ea typeface="+mj-ea"/>
                <a:cs typeface="+mj-cs"/>
              </a:rPr>
              <a:t>Я помню чудное мгновенье» (</a:t>
            </a:r>
            <a:r>
              <a:rPr lang="ru-RU" sz="3000" b="1" cap="all" dirty="0" smtClean="0">
                <a:ln w="6350">
                  <a:noFill/>
                </a:ln>
                <a:solidFill>
                  <a:srgbClr val="4F2E05"/>
                </a:solidFill>
                <a:latin typeface="+mj-lt"/>
                <a:ea typeface="+mj-ea"/>
                <a:cs typeface="+mj-cs"/>
              </a:rPr>
              <a:t>1840 </a:t>
            </a:r>
            <a:r>
              <a:rPr lang="ru-RU" sz="3000" b="1" dirty="0" smtClean="0">
                <a:ln w="6350">
                  <a:noFill/>
                </a:ln>
                <a:solidFill>
                  <a:srgbClr val="4F2E05"/>
                </a:solidFill>
                <a:latin typeface="+mj-lt"/>
                <a:ea typeface="+mj-ea"/>
                <a:cs typeface="+mj-cs"/>
              </a:rPr>
              <a:t>г</a:t>
            </a:r>
            <a:r>
              <a:rPr lang="ru-RU" sz="3000" b="1" cap="all" dirty="0" smtClean="0">
                <a:ln w="6350">
                  <a:noFill/>
                </a:ln>
                <a:solidFill>
                  <a:srgbClr val="4F2E05"/>
                </a:solidFill>
                <a:latin typeface="+mj-lt"/>
                <a:ea typeface="+mj-ea"/>
                <a:cs typeface="+mj-cs"/>
              </a:rPr>
              <a:t>)</a:t>
            </a:r>
            <a:r>
              <a:rPr lang="ru-RU" sz="3000" b="1" cap="all" dirty="0">
                <a:ln w="6350">
                  <a:noFill/>
                </a:ln>
                <a:solidFill>
                  <a:srgbClr val="4F2E05"/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3000" b="1" cap="all" dirty="0">
                <a:ln w="6350">
                  <a:noFill/>
                </a:ln>
                <a:solidFill>
                  <a:srgbClr val="4F2E05"/>
                </a:solidFill>
                <a:latin typeface="+mj-lt"/>
                <a:ea typeface="+mj-ea"/>
                <a:cs typeface="+mj-cs"/>
              </a:rPr>
            </a:br>
            <a:r>
              <a:rPr lang="ru-RU" sz="3000" b="1" dirty="0" smtClean="0">
                <a:ln w="6350">
                  <a:noFill/>
                </a:ln>
                <a:solidFill>
                  <a:srgbClr val="4F2E05"/>
                </a:solidFill>
                <a:latin typeface="+mj-lt"/>
                <a:ea typeface="+mj-ea"/>
                <a:cs typeface="+mj-cs"/>
              </a:rPr>
              <a:t>стихи А. Пушкина</a:t>
            </a:r>
            <a:endParaRPr lang="ru-RU" sz="3000" b="1" dirty="0">
              <a:ln w="6350">
                <a:noFill/>
              </a:ln>
              <a:solidFill>
                <a:srgbClr val="4F2E0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21084" y="6488668"/>
            <a:ext cx="18832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4F2E05"/>
                </a:solidFill>
              </a:rPr>
              <a:t>Екатерина Керн</a:t>
            </a:r>
            <a:endParaRPr lang="ru-RU" b="1" dirty="0">
              <a:solidFill>
                <a:srgbClr val="4F2E05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05483" y="3952316"/>
            <a:ext cx="2257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4F2E05"/>
                </a:solidFill>
              </a:rPr>
              <a:t>Александр Пушкин</a:t>
            </a:r>
            <a:endParaRPr lang="ru-RU" b="1" dirty="0">
              <a:solidFill>
                <a:srgbClr val="4F2E05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1821877"/>
            <a:ext cx="6408712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ru-RU" sz="2200" b="1" dirty="0">
                <a:solidFill>
                  <a:srgbClr val="4F2E05"/>
                </a:solidFill>
                <a:latin typeface="+mj-lt"/>
              </a:rPr>
              <a:t>романс Глинки являет собой пример неразрывного единства поэзии и музыки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ru-RU" sz="2200" b="1" dirty="0" smtClean="0">
                <a:solidFill>
                  <a:srgbClr val="4F2E05"/>
                </a:solidFill>
                <a:latin typeface="+mj-lt"/>
              </a:rPr>
              <a:t>в романсе каждая </a:t>
            </a:r>
            <a:r>
              <a:rPr lang="ru-RU" sz="2200" b="1" dirty="0">
                <a:solidFill>
                  <a:srgbClr val="4F2E05"/>
                </a:solidFill>
                <a:latin typeface="+mj-lt"/>
              </a:rPr>
              <a:t>строфа, в соответствии с ее литературным содержанием, имеет и свое музыкальное </a:t>
            </a:r>
            <a:r>
              <a:rPr lang="ru-RU" sz="2200" b="1" dirty="0" smtClean="0">
                <a:solidFill>
                  <a:srgbClr val="4F2E05"/>
                </a:solidFill>
                <a:latin typeface="+mj-lt"/>
              </a:rPr>
              <a:t>оформление</a:t>
            </a: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235" y="1477328"/>
            <a:ext cx="2083215" cy="247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07905" y="4641134"/>
            <a:ext cx="537326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ru-RU" sz="2200" b="1" dirty="0">
                <a:solidFill>
                  <a:srgbClr val="4F2E05"/>
                </a:solidFill>
                <a:latin typeface="Arial"/>
              </a:rPr>
              <a:t>жемчужина русской вокальной лирики, считается высшим достижением  композитора в данном жанре</a:t>
            </a:r>
          </a:p>
        </p:txBody>
      </p:sp>
    </p:spTree>
    <p:extLst>
      <p:ext uri="{BB962C8B-B14F-4D97-AF65-F5344CB8AC3E}">
        <p14:creationId xmlns:p14="http://schemas.microsoft.com/office/powerpoint/2010/main" val="6011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0493" y="24836"/>
            <a:ext cx="8229600" cy="881967"/>
          </a:xfrm>
        </p:spPr>
        <p:txBody>
          <a:bodyPr>
            <a:normAutofit fontScale="90000"/>
          </a:bodyPr>
          <a:lstStyle/>
          <a:p>
            <a:r>
              <a:rPr lang="ru-RU" sz="3000" dirty="0" smtClean="0">
                <a:solidFill>
                  <a:srgbClr val="4F2E05"/>
                </a:solidFill>
                <a:effectLst/>
              </a:rPr>
              <a:t>Романс «Сомнение» (1839)</a:t>
            </a:r>
            <a:r>
              <a:rPr lang="ru-RU" sz="3000" dirty="0" smtClean="0">
                <a:effectLst/>
              </a:rPr>
              <a:t/>
            </a:r>
            <a:br>
              <a:rPr lang="ru-RU" sz="3000" dirty="0" smtClean="0">
                <a:effectLst/>
              </a:rPr>
            </a:br>
            <a:r>
              <a:rPr lang="ru-RU" sz="3000" cap="none" dirty="0" smtClean="0">
                <a:solidFill>
                  <a:srgbClr val="4F2E05"/>
                </a:solidFill>
                <a:effectLst/>
              </a:rPr>
              <a:t>стихи </a:t>
            </a:r>
            <a:r>
              <a:rPr lang="ru-RU" sz="3000" cap="none" dirty="0" err="1" smtClean="0">
                <a:solidFill>
                  <a:srgbClr val="4F2E05"/>
                </a:solidFill>
                <a:effectLst/>
              </a:rPr>
              <a:t>Н.Кукольника</a:t>
            </a:r>
            <a:endParaRPr lang="ru-RU" sz="3000" cap="none" dirty="0">
              <a:solidFill>
                <a:srgbClr val="4F2E05"/>
              </a:solidFill>
              <a:effectLst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21810" y="4660460"/>
            <a:ext cx="5239844" cy="1008112"/>
          </a:xfrm>
        </p:spPr>
        <p:txBody>
          <a:bodyPr/>
          <a:lstStyle/>
          <a:p>
            <a:r>
              <a:rPr lang="ru-RU" b="1" dirty="0">
                <a:solidFill>
                  <a:srgbClr val="4F2E05"/>
                </a:solidFill>
                <a:latin typeface="+mj-lt"/>
              </a:rPr>
              <a:t>Романс просто потрясающе исполнял Федор </a:t>
            </a:r>
            <a:r>
              <a:rPr lang="ru-RU" b="1" dirty="0" smtClean="0">
                <a:solidFill>
                  <a:srgbClr val="4F2E05"/>
                </a:solidFill>
                <a:latin typeface="+mj-lt"/>
              </a:rPr>
              <a:t>Шаляпин</a:t>
            </a:r>
            <a:endParaRPr lang="ru-RU" b="1" dirty="0">
              <a:solidFill>
                <a:srgbClr val="4F2E05"/>
              </a:solidFill>
              <a:latin typeface="+mj-lt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173107"/>
            <a:ext cx="2401496" cy="32484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12" y="4169193"/>
            <a:ext cx="2952328" cy="2449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10264" y="980728"/>
            <a:ext cx="659458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ru-RU" sz="2000" b="1" dirty="0" smtClean="0">
                <a:solidFill>
                  <a:srgbClr val="4F2E05"/>
                </a:solidFill>
                <a:latin typeface="+mj-lt"/>
              </a:rPr>
              <a:t>по </a:t>
            </a:r>
            <a:r>
              <a:rPr lang="ru-RU" sz="2000" b="1" dirty="0">
                <a:solidFill>
                  <a:srgbClr val="4F2E05"/>
                </a:solidFill>
                <a:latin typeface="+mj-lt"/>
              </a:rPr>
              <a:t>характеру и стилистике "Сомнение" - это </a:t>
            </a:r>
            <a:r>
              <a:rPr lang="ru-RU" sz="2000" b="1" dirty="0" smtClean="0">
                <a:solidFill>
                  <a:srgbClr val="4F2E05"/>
                </a:solidFill>
                <a:latin typeface="+mj-lt"/>
              </a:rPr>
              <a:t>элегия</a:t>
            </a:r>
            <a:r>
              <a:rPr lang="ru-RU" sz="2000" b="1" dirty="0">
                <a:solidFill>
                  <a:srgbClr val="4F2E05"/>
                </a:solidFill>
                <a:latin typeface="+mj-lt"/>
              </a:rPr>
              <a:t>: страстный, патетический </a:t>
            </a:r>
            <a:r>
              <a:rPr lang="ru-RU" sz="2000" b="1" dirty="0" smtClean="0">
                <a:solidFill>
                  <a:srgbClr val="4F2E05"/>
                </a:solidFill>
                <a:latin typeface="+mj-lt"/>
              </a:rPr>
              <a:t>монолог-размышление</a:t>
            </a: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ru-RU" sz="2000" b="1" dirty="0">
                <a:solidFill>
                  <a:srgbClr val="4F2E05"/>
                </a:solidFill>
                <a:latin typeface="+mj-lt"/>
              </a:rPr>
              <a:t>м</a:t>
            </a:r>
            <a:r>
              <a:rPr lang="ru-RU" sz="2000" b="1" dirty="0" smtClean="0">
                <a:solidFill>
                  <a:srgbClr val="4F2E05"/>
                </a:solidFill>
                <a:latin typeface="+mj-lt"/>
              </a:rPr>
              <a:t>узыка Глинки очень </a:t>
            </a:r>
            <a:r>
              <a:rPr lang="ru-RU" sz="2000" b="1" dirty="0">
                <a:solidFill>
                  <a:srgbClr val="4F2E05"/>
                </a:solidFill>
                <a:latin typeface="+mj-lt"/>
              </a:rPr>
              <a:t>точно иллюстрирует борьбу чувств, происходящую в душе героя, эмоции, переживаемые им </a:t>
            </a:r>
            <a:endParaRPr lang="ru-RU" sz="2000" b="1" dirty="0" smtClean="0">
              <a:solidFill>
                <a:srgbClr val="4F2E05"/>
              </a:solidFill>
              <a:latin typeface="+mj-lt"/>
            </a:endParaRP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ru-RU" sz="2000" b="1" dirty="0" smtClean="0">
                <a:solidFill>
                  <a:srgbClr val="4F2E05"/>
                </a:solidFill>
                <a:latin typeface="+mj-lt"/>
              </a:rPr>
              <a:t>ярко </a:t>
            </a:r>
            <a:r>
              <a:rPr lang="ru-RU" sz="2000" b="1" dirty="0">
                <a:solidFill>
                  <a:srgbClr val="4F2E05"/>
                </a:solidFill>
                <a:latin typeface="+mj-lt"/>
              </a:rPr>
              <a:t>выраженные в романсе элегические </a:t>
            </a:r>
            <a:r>
              <a:rPr lang="ru-RU" sz="2000" b="1" dirty="0" smtClean="0">
                <a:solidFill>
                  <a:srgbClr val="4F2E05"/>
                </a:solidFill>
                <a:latin typeface="+mj-lt"/>
              </a:rPr>
              <a:t>черты оказали </a:t>
            </a:r>
            <a:r>
              <a:rPr lang="ru-RU" sz="2000" b="1" dirty="0">
                <a:solidFill>
                  <a:srgbClr val="4F2E05"/>
                </a:solidFill>
                <a:latin typeface="+mj-lt"/>
              </a:rPr>
              <a:t>значительное влияние на весь русский романс первой </a:t>
            </a:r>
            <a:r>
              <a:rPr lang="ru-RU" sz="2000" b="1" dirty="0" smtClean="0">
                <a:solidFill>
                  <a:srgbClr val="4F2E05"/>
                </a:solidFill>
                <a:latin typeface="+mj-lt"/>
              </a:rPr>
              <a:t>половины </a:t>
            </a:r>
            <a:r>
              <a:rPr lang="en-US" sz="2000" b="1" dirty="0" smtClean="0">
                <a:solidFill>
                  <a:srgbClr val="4F2E05"/>
                </a:solidFill>
                <a:latin typeface="+mj-lt"/>
              </a:rPr>
              <a:t>XIX </a:t>
            </a:r>
            <a:r>
              <a:rPr lang="ru-RU" sz="2000" b="1" dirty="0" smtClean="0">
                <a:solidFill>
                  <a:srgbClr val="4F2E05"/>
                </a:solidFill>
                <a:latin typeface="+mj-lt"/>
              </a:rPr>
              <a:t> века</a:t>
            </a:r>
            <a:endParaRPr lang="ru-RU" sz="2000" b="1" dirty="0">
              <a:solidFill>
                <a:srgbClr val="4F2E05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56218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" y="188640"/>
            <a:ext cx="9029376" cy="64807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4F2E05"/>
                </a:solidFill>
                <a:latin typeface="+mj-lt"/>
              </a:rPr>
              <a:t>Фортепианная музыка </a:t>
            </a:r>
            <a:r>
              <a:rPr lang="ru-RU" sz="3200" b="1" dirty="0" err="1" smtClean="0">
                <a:solidFill>
                  <a:srgbClr val="4F2E05"/>
                </a:solidFill>
                <a:latin typeface="+mj-lt"/>
              </a:rPr>
              <a:t>М.Глинки</a:t>
            </a:r>
            <a:endParaRPr lang="ru-RU" sz="3200" b="1" dirty="0">
              <a:solidFill>
                <a:srgbClr val="4F2E05"/>
              </a:solidFill>
              <a:latin typeface="+mj-lt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45024"/>
            <a:ext cx="4097337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1133003"/>
            <a:ext cx="892899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ru-RU" sz="2400" b="1" dirty="0">
                <a:solidFill>
                  <a:srgbClr val="4F2E05"/>
                </a:solidFill>
                <a:latin typeface="Arial"/>
              </a:rPr>
              <a:t>фортепианная музыка Глинки -до сих пор недостаточно изученная      исполнительская страница русской музыки</a:t>
            </a:r>
            <a:endParaRPr lang="ru-RU" sz="2000" b="1" dirty="0">
              <a:solidFill>
                <a:srgbClr val="4F2E05"/>
              </a:solidFill>
            </a:endParaRP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ru-RU" sz="2400" b="1" dirty="0">
                <a:solidFill>
                  <a:srgbClr val="4F2E05"/>
                </a:solidFill>
                <a:latin typeface="Arial"/>
              </a:rPr>
              <a:t>с огромным успехом выступал в музыкальных кружках и  салонах в России и за границей, блестяще играл  в </a:t>
            </a:r>
            <a:r>
              <a:rPr lang="ru-RU" sz="2400" b="1" dirty="0" smtClean="0">
                <a:solidFill>
                  <a:srgbClr val="4F2E05"/>
                </a:solidFill>
                <a:latin typeface="Arial"/>
              </a:rPr>
              <a:t>ансамбле</a:t>
            </a:r>
            <a:endParaRPr lang="ru-RU" sz="2400" b="1" dirty="0">
              <a:solidFill>
                <a:srgbClr val="4F2E05"/>
              </a:solidFill>
              <a:latin typeface="Arial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7504" y="3805054"/>
            <a:ext cx="46805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ru-RU" sz="2400" b="1" dirty="0">
                <a:solidFill>
                  <a:srgbClr val="4F2E05"/>
                </a:solidFill>
                <a:latin typeface="Arial"/>
              </a:rPr>
              <a:t>он так искусно владел инструментом, что до точности мог выразить всё, что хотел</a:t>
            </a:r>
          </a:p>
        </p:txBody>
      </p:sp>
    </p:spTree>
    <p:extLst>
      <p:ext uri="{BB962C8B-B14F-4D97-AF65-F5344CB8AC3E}">
        <p14:creationId xmlns:p14="http://schemas.microsoft.com/office/powerpoint/2010/main" val="388687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268760"/>
            <a:ext cx="4667875" cy="4866701"/>
          </a:xfrm>
        </p:spPr>
        <p:txBody>
          <a:bodyPr>
            <a:normAutofit/>
          </a:bodyPr>
          <a:lstStyle/>
          <a:p>
            <a:pPr marL="342900" indent="-342900" algn="l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rgbClr val="4F2E05"/>
              </a:buClr>
              <a:buFont typeface="Wingdings" pitchFamily="2" charset="2"/>
              <a:buChar char="§"/>
            </a:pPr>
            <a:r>
              <a:rPr lang="ru-RU" sz="2200" b="1" dirty="0" smtClean="0">
                <a:solidFill>
                  <a:srgbClr val="4F2E05"/>
                </a:solidFill>
                <a:latin typeface="+mj-lt"/>
              </a:rPr>
              <a:t>мелодия песни с </a:t>
            </a:r>
            <a:r>
              <a:rPr lang="ru-RU" sz="2200" b="1" dirty="0">
                <a:solidFill>
                  <a:srgbClr val="4F2E05"/>
                </a:solidFill>
                <a:latin typeface="+mj-lt"/>
              </a:rPr>
              <a:t>1990 по 2000 год являлась официальным гимном Российской </a:t>
            </a:r>
            <a:r>
              <a:rPr lang="ru-RU" sz="2200" b="1" dirty="0" smtClean="0">
                <a:solidFill>
                  <a:srgbClr val="4F2E05"/>
                </a:solidFill>
                <a:latin typeface="+mj-lt"/>
              </a:rPr>
              <a:t>Федерации</a:t>
            </a:r>
          </a:p>
          <a:p>
            <a:pPr marL="342900" indent="-342900" algn="l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rgbClr val="4F2E05"/>
              </a:buClr>
              <a:buFont typeface="Wingdings" pitchFamily="2" charset="2"/>
              <a:buChar char="§"/>
            </a:pPr>
            <a:r>
              <a:rPr lang="ru-RU" sz="2200" b="1" dirty="0" smtClean="0">
                <a:solidFill>
                  <a:srgbClr val="4F2E05"/>
                </a:solidFill>
                <a:latin typeface="+mj-lt"/>
              </a:rPr>
              <a:t>в </a:t>
            </a:r>
            <a:r>
              <a:rPr lang="ru-RU" sz="2200" b="1" dirty="0">
                <a:solidFill>
                  <a:srgbClr val="4F2E05"/>
                </a:solidFill>
                <a:latin typeface="+mj-lt"/>
              </a:rPr>
              <a:t>течение </a:t>
            </a:r>
            <a:r>
              <a:rPr lang="ru-RU" sz="2200" b="1" dirty="0" smtClean="0">
                <a:solidFill>
                  <a:srgbClr val="4F2E05"/>
                </a:solidFill>
                <a:latin typeface="+mj-lt"/>
              </a:rPr>
              <a:t> этих десяти </a:t>
            </a:r>
            <a:r>
              <a:rPr lang="ru-RU" sz="2200" b="1" dirty="0">
                <a:solidFill>
                  <a:srgbClr val="4F2E05"/>
                </a:solidFill>
                <a:latin typeface="+mj-lt"/>
              </a:rPr>
              <a:t>лет </a:t>
            </a:r>
            <a:r>
              <a:rPr lang="ru-RU" sz="2200" b="1" dirty="0" smtClean="0">
                <a:solidFill>
                  <a:srgbClr val="4F2E05"/>
                </a:solidFill>
                <a:latin typeface="+mj-lt"/>
              </a:rPr>
              <a:t>правительством </a:t>
            </a:r>
            <a:r>
              <a:rPr lang="ru-RU" sz="2200" b="1" dirty="0">
                <a:solidFill>
                  <a:srgbClr val="4F2E05"/>
                </a:solidFill>
                <a:latin typeface="+mj-lt"/>
              </a:rPr>
              <a:t>России так и не был согласован текст, несмотря на более шести тысяч </a:t>
            </a:r>
            <a:r>
              <a:rPr lang="ru-RU" sz="2200" b="1" dirty="0" smtClean="0">
                <a:solidFill>
                  <a:srgbClr val="4F2E05"/>
                </a:solidFill>
                <a:latin typeface="+mj-lt"/>
              </a:rPr>
              <a:t>вариантов</a:t>
            </a:r>
          </a:p>
          <a:p>
            <a:pPr marL="342900" indent="-342900" algn="l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Clr>
                <a:srgbClr val="4F2E05"/>
              </a:buClr>
              <a:buFont typeface="Wingdings" pitchFamily="2" charset="2"/>
              <a:buChar char="§"/>
            </a:pPr>
            <a:r>
              <a:rPr lang="ru-RU" sz="2200" b="1" dirty="0" smtClean="0">
                <a:solidFill>
                  <a:srgbClr val="4F2E05"/>
                </a:solidFill>
                <a:latin typeface="+mj-lt"/>
              </a:rPr>
              <a:t>изначальное композиторское название -«Мелодия </a:t>
            </a:r>
            <a:r>
              <a:rPr lang="ru-RU" sz="2200" b="1" dirty="0">
                <a:solidFill>
                  <a:srgbClr val="4F2E05"/>
                </a:solidFill>
                <a:latin typeface="+mj-lt"/>
              </a:rPr>
              <a:t>национального гимна</a:t>
            </a:r>
            <a:r>
              <a:rPr lang="ru-RU" sz="2200" b="1" dirty="0" smtClean="0">
                <a:solidFill>
                  <a:srgbClr val="4F2E05"/>
                </a:solidFill>
                <a:latin typeface="+mj-lt"/>
              </a:rPr>
              <a:t>»</a:t>
            </a:r>
            <a:endParaRPr lang="ru-RU" sz="2200" b="1" dirty="0">
              <a:solidFill>
                <a:srgbClr val="4F2E05"/>
              </a:solidFill>
              <a:latin typeface="+mj-l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5"/>
          <a:stretch/>
        </p:blipFill>
        <p:spPr bwMode="auto">
          <a:xfrm>
            <a:off x="4668340" y="1268760"/>
            <a:ext cx="4459458" cy="4585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63688" y="400308"/>
            <a:ext cx="62882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4F2E05"/>
                </a:solidFill>
              </a:rPr>
              <a:t>«Патриотическая песнь» (1838г.)</a:t>
            </a:r>
          </a:p>
        </p:txBody>
      </p:sp>
      <p:pic>
        <p:nvPicPr>
          <p:cNvPr id="4" name="патриотическая песня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93269" y="56612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298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9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69"/>
          <a:stretch/>
        </p:blipFill>
        <p:spPr bwMode="auto">
          <a:xfrm>
            <a:off x="899592" y="1350497"/>
            <a:ext cx="7620000" cy="4596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славься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58888" y="5642317"/>
            <a:ext cx="609600" cy="609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58888" y="139870"/>
            <a:ext cx="617278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4F2E05"/>
                </a:solidFill>
                <a:latin typeface="+mj-lt"/>
              </a:rPr>
              <a:t>Хор «Славься»</a:t>
            </a:r>
          </a:p>
          <a:p>
            <a:pPr algn="ctr"/>
            <a:r>
              <a:rPr lang="ru-RU" sz="3600" b="1" dirty="0" smtClean="0">
                <a:solidFill>
                  <a:srgbClr val="4F2E05"/>
                </a:solidFill>
                <a:latin typeface="+mj-lt"/>
              </a:rPr>
              <a:t>из оперы «Иван Сусанин»</a:t>
            </a:r>
            <a:endParaRPr lang="ru-RU" sz="3600" b="1" dirty="0">
              <a:solidFill>
                <a:srgbClr val="4F2E05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02583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7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419" y="2132856"/>
            <a:ext cx="5236666" cy="4513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404664"/>
            <a:ext cx="9036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i="1" dirty="0">
                <a:solidFill>
                  <a:srgbClr val="4F2E05"/>
                </a:solidFill>
                <a:latin typeface="+mj-lt"/>
              </a:rPr>
              <a:t>Сегодня произведения </a:t>
            </a:r>
            <a:r>
              <a:rPr lang="ru-RU" sz="3200" b="1" i="1" dirty="0" err="1" smtClean="0">
                <a:solidFill>
                  <a:srgbClr val="4F2E05"/>
                </a:solidFill>
                <a:latin typeface="+mj-lt"/>
              </a:rPr>
              <a:t>М.Глинки</a:t>
            </a:r>
            <a:r>
              <a:rPr lang="ru-RU" sz="3200" b="1" i="1" dirty="0" smtClean="0">
                <a:solidFill>
                  <a:srgbClr val="4F2E05"/>
                </a:solidFill>
                <a:latin typeface="+mj-lt"/>
              </a:rPr>
              <a:t> </a:t>
            </a:r>
            <a:r>
              <a:rPr lang="ru-RU" sz="3200" b="1" i="1" dirty="0">
                <a:solidFill>
                  <a:srgbClr val="4F2E05"/>
                </a:solidFill>
                <a:latin typeface="+mj-lt"/>
              </a:rPr>
              <a:t>звучат в ведущих театрах всего мира, их исполняют лучшие музыканты планеты</a:t>
            </a:r>
          </a:p>
        </p:txBody>
      </p:sp>
    </p:spTree>
    <p:extLst>
      <p:ext uri="{BB962C8B-B14F-4D97-AF65-F5344CB8AC3E}">
        <p14:creationId xmlns:p14="http://schemas.microsoft.com/office/powerpoint/2010/main" val="228131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3">
      <a:dk1>
        <a:sysClr val="windowText" lastClr="000000"/>
      </a:dk1>
      <a:lt1>
        <a:sysClr val="window" lastClr="FFFFFF"/>
      </a:lt1>
      <a:dk2>
        <a:srgbClr val="9EB060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1802</TotalTime>
  <Words>382</Words>
  <Application>Microsoft Office PowerPoint</Application>
  <PresentationFormat>Экран (4:3)</PresentationFormat>
  <Paragraphs>41</Paragraphs>
  <Slides>9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Апекс</vt:lpstr>
      <vt:lpstr>Презентация PowerPoint</vt:lpstr>
      <vt:lpstr>«Музыка- душа моя»                                          М.Глинка</vt:lpstr>
      <vt:lpstr>Презентация PowerPoint</vt:lpstr>
      <vt:lpstr>Презентация PowerPoint</vt:lpstr>
      <vt:lpstr>Романс «Сомнение» (1839) стихи Н.Кукольника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Good</dc:creator>
  <cp:lastModifiedBy>Good</cp:lastModifiedBy>
  <cp:revision>29</cp:revision>
  <dcterms:created xsi:type="dcterms:W3CDTF">2024-05-18T09:46:25Z</dcterms:created>
  <dcterms:modified xsi:type="dcterms:W3CDTF">2024-05-22T11:01:22Z</dcterms:modified>
</cp:coreProperties>
</file>